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3" r:id="rId1"/>
  </p:sldMasterIdLst>
  <p:notesMasterIdLst>
    <p:notesMasterId r:id="rId23"/>
  </p:notesMasterIdLst>
  <p:sldIdLst>
    <p:sldId id="256" r:id="rId2"/>
    <p:sldId id="257" r:id="rId3"/>
    <p:sldId id="266" r:id="rId4"/>
    <p:sldId id="269" r:id="rId5"/>
    <p:sldId id="270" r:id="rId6"/>
    <p:sldId id="295" r:id="rId7"/>
    <p:sldId id="299" r:id="rId8"/>
    <p:sldId id="273" r:id="rId9"/>
    <p:sldId id="302" r:id="rId10"/>
    <p:sldId id="285" r:id="rId11"/>
    <p:sldId id="278" r:id="rId12"/>
    <p:sldId id="290" r:id="rId13"/>
    <p:sldId id="260" r:id="rId14"/>
    <p:sldId id="297" r:id="rId15"/>
    <p:sldId id="301" r:id="rId16"/>
    <p:sldId id="289" r:id="rId17"/>
    <p:sldId id="303" r:id="rId18"/>
    <p:sldId id="298" r:id="rId19"/>
    <p:sldId id="263" r:id="rId20"/>
    <p:sldId id="292" r:id="rId21"/>
    <p:sldId id="291"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0066"/>
    <a:srgbClr val="00CC66"/>
    <a:srgbClr val="FF99CC"/>
    <a:srgbClr val="CC66FF"/>
    <a:srgbClr val="FF99FF"/>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91" autoAdjust="0"/>
    <p:restoredTop sz="94660"/>
  </p:normalViewPr>
  <p:slideViewPr>
    <p:cSldViewPr snapToGrid="0">
      <p:cViewPr varScale="1">
        <p:scale>
          <a:sx n="68" d="100"/>
          <a:sy n="68" d="100"/>
        </p:scale>
        <p:origin x="54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41869801890114"/>
          <c:y val="1.3450628462080561E-2"/>
          <c:w val="0.38533734306523193"/>
          <c:h val="0.8674956349003774"/>
        </c:manualLayout>
      </c:layout>
      <c:pieChart>
        <c:varyColors val="1"/>
        <c:ser>
          <c:idx val="0"/>
          <c:order val="0"/>
          <c:tx>
            <c:strRef>
              <c:f>Sheet1!$B$1</c:f>
              <c:strCache>
                <c:ptCount val="1"/>
                <c:pt idx="0">
                  <c:v>列1</c:v>
                </c:pt>
              </c:strCache>
            </c:strRef>
          </c:tx>
          <c:spPr>
            <a:solidFill>
              <a:schemeClr val="accent5">
                <a:lumMod val="50000"/>
              </a:schemeClr>
            </a:solidFill>
            <a:ln>
              <a:noFill/>
            </a:ln>
          </c:spPr>
          <c:dPt>
            <c:idx val="0"/>
            <c:bubble3D val="0"/>
            <c:spPr>
              <a:solidFill>
                <a:schemeClr val="accent5">
                  <a:lumMod val="50000"/>
                </a:schemeClr>
              </a:solidFill>
              <a:ln w="19050">
                <a:noFill/>
              </a:ln>
              <a:effectLst/>
            </c:spPr>
            <c:extLst>
              <c:ext xmlns:c16="http://schemas.microsoft.com/office/drawing/2014/chart" uri="{C3380CC4-5D6E-409C-BE32-E72D297353CC}">
                <c16:uniqueId val="{00000002-BBCA-4564-8299-8E2846AFF18E}"/>
              </c:ext>
            </c:extLst>
          </c:dPt>
          <c:dPt>
            <c:idx val="1"/>
            <c:bubble3D val="0"/>
            <c:spPr>
              <a:solidFill>
                <a:srgbClr val="FF6600"/>
              </a:solidFill>
              <a:ln w="19050">
                <a:noFill/>
              </a:ln>
              <a:effectLst/>
            </c:spPr>
            <c:extLst>
              <c:ext xmlns:c16="http://schemas.microsoft.com/office/drawing/2014/chart" uri="{C3380CC4-5D6E-409C-BE32-E72D297353CC}">
                <c16:uniqueId val="{00000001-BBCA-4564-8299-8E2846AFF18E}"/>
              </c:ext>
            </c:extLst>
          </c:dPt>
          <c:dLbls>
            <c:dLbl>
              <c:idx val="0"/>
              <c:layout>
                <c:manualLayout>
                  <c:x val="-3.9268800639050555E-2"/>
                  <c:y val="-0.21923222795965391"/>
                </c:manualLayout>
              </c:layout>
              <c:tx>
                <c:rich>
                  <a:bodyPr rot="0" spcFirstLastPara="1" vertOverflow="ellipsis" vert="horz" wrap="square" lIns="38100" tIns="19050" rIns="38100" bIns="19050" anchor="ctr" anchorCtr="1">
                    <a:noAutofit/>
                  </a:bodyPr>
                  <a:lstStyle/>
                  <a:p>
                    <a:pPr>
                      <a:defRPr sz="1200" b="0" i="0" u="none" strike="noStrike" kern="1200" baseline="0">
                        <a:solidFill>
                          <a:schemeClr val="tx1">
                            <a:lumMod val="75000"/>
                            <a:lumOff val="25000"/>
                          </a:schemeClr>
                        </a:solidFill>
                        <a:latin typeface="+mn-lt"/>
                        <a:ea typeface="+mn-ea"/>
                        <a:cs typeface="+mn-cs"/>
                      </a:defRPr>
                    </a:pPr>
                    <a:r>
                      <a:rPr lang="en-US" altLang="ja-JP" sz="4400" dirty="0">
                        <a:solidFill>
                          <a:srgbClr val="FF6600"/>
                        </a:solidFill>
                      </a:rPr>
                      <a:t>92</a:t>
                    </a:r>
                    <a:r>
                      <a:rPr lang="ja-JP" altLang="en-US" sz="4400" dirty="0">
                        <a:solidFill>
                          <a:srgbClr val="FF6600"/>
                        </a:solidFill>
                      </a:rPr>
                      <a:t>％</a:t>
                    </a:r>
                    <a:endParaRPr lang="en-US" altLang="ja-JP" sz="4400" dirty="0">
                      <a:solidFill>
                        <a:srgbClr val="FF6600"/>
                      </a:solidFill>
                    </a:endParaRPr>
                  </a:p>
                </c:rich>
              </c:tx>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lumMod val="75000"/>
                          <a:lumOff val="25000"/>
                        </a:schemeClr>
                      </a:solidFill>
                      <a:latin typeface="+mn-lt"/>
                      <a:ea typeface="+mn-ea"/>
                      <a:cs typeface="+mn-cs"/>
                    </a:defRPr>
                  </a:pPr>
                  <a:endParaRPr lang="ja-JP"/>
                </a:p>
              </c:txPr>
              <c:dLblPos val="bestFit"/>
              <c:showLegendKey val="0"/>
              <c:showVal val="1"/>
              <c:showCatName val="0"/>
              <c:showSerName val="0"/>
              <c:showPercent val="0"/>
              <c:showBubbleSize val="0"/>
              <c:extLst>
                <c:ext xmlns:c15="http://schemas.microsoft.com/office/drawing/2012/chart" uri="{CE6537A1-D6FC-4f65-9D91-7224C49458BB}">
                  <c15:layout>
                    <c:manualLayout>
                      <c:w val="0.14056763285024154"/>
                      <c:h val="0.29157410216447077"/>
                    </c:manualLayout>
                  </c15:layout>
                </c:ext>
                <c:ext xmlns:c16="http://schemas.microsoft.com/office/drawing/2014/chart" uri="{C3380CC4-5D6E-409C-BE32-E72D297353CC}">
                  <c16:uniqueId val="{00000002-BBCA-4564-8299-8E2846AFF18E}"/>
                </c:ext>
              </c:extLst>
            </c:dLbl>
            <c:dLbl>
              <c:idx val="1"/>
              <c:layout>
                <c:manualLayout>
                  <c:x val="4.697300013922695E-2"/>
                  <c:y val="5.2287189760509771E-2"/>
                </c:manualLayout>
              </c:layout>
              <c:tx>
                <c:rich>
                  <a:bodyPr/>
                  <a:lstStyle/>
                  <a:p>
                    <a:r>
                      <a:rPr lang="en-US" altLang="ja-JP" sz="3600" dirty="0">
                        <a:solidFill>
                          <a:schemeClr val="accent5">
                            <a:lumMod val="50000"/>
                          </a:schemeClr>
                        </a:solidFill>
                      </a:rPr>
                      <a:t>8</a:t>
                    </a:r>
                    <a:r>
                      <a:rPr lang="ja-JP" altLang="en-US" sz="3600" dirty="0">
                        <a:solidFill>
                          <a:schemeClr val="accent5">
                            <a:lumMod val="50000"/>
                          </a:schemeClr>
                        </a:solidFill>
                      </a:rPr>
                      <a:t>％</a:t>
                    </a:r>
                    <a:endParaRPr lang="en-US" altLang="ja-JP" sz="3600" dirty="0">
                      <a:solidFill>
                        <a:schemeClr val="accent5">
                          <a:lumMod val="50000"/>
                        </a:schemeClr>
                      </a:solidFill>
                    </a:endParaRPr>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BCA-4564-8299-8E2846AFF18E}"/>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スキップする</c:v>
                </c:pt>
                <c:pt idx="1">
                  <c:v>スキップしない</c:v>
                </c:pt>
              </c:strCache>
            </c:strRef>
          </c:cat>
          <c:val>
            <c:numRef>
              <c:f>Sheet1!$B$2:$B$3</c:f>
              <c:numCache>
                <c:formatCode>General</c:formatCode>
                <c:ptCount val="2"/>
                <c:pt idx="0">
                  <c:v>49</c:v>
                </c:pt>
                <c:pt idx="1">
                  <c:v>4</c:v>
                </c:pt>
              </c:numCache>
            </c:numRef>
          </c:val>
          <c:extLst>
            <c:ext xmlns:c16="http://schemas.microsoft.com/office/drawing/2014/chart" uri="{C3380CC4-5D6E-409C-BE32-E72D297353CC}">
              <c16:uniqueId val="{00000000-BBCA-4564-8299-8E2846AFF18E}"/>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36110055536536195"/>
          <c:y val="0.92071871277225958"/>
          <c:w val="0.29651775314704076"/>
          <c:h val="5.5820465663721133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74995-5C88-4CEE-9AB5-9D14D1C3F2B9}" type="datetimeFigureOut">
              <a:rPr kumimoji="1" lang="ja-JP" altLang="en-US" smtClean="0"/>
              <a:t>2017/9/14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2A6E4A-FA39-49E3-A42D-5E03E3DCE8E6}" type="slidenum">
              <a:rPr kumimoji="1" lang="ja-JP" altLang="en-US" smtClean="0"/>
              <a:t>‹#›</a:t>
            </a:fld>
            <a:endParaRPr kumimoji="1" lang="ja-JP" altLang="en-US"/>
          </a:p>
        </p:txBody>
      </p:sp>
    </p:spTree>
    <p:extLst>
      <p:ext uri="{BB962C8B-B14F-4D97-AF65-F5344CB8AC3E}">
        <p14:creationId xmlns:p14="http://schemas.microsoft.com/office/powerpoint/2010/main" val="193303707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2A6E4A-FA39-49E3-A42D-5E03E3DCE8E6}" type="slidenum">
              <a:rPr kumimoji="1" lang="ja-JP" altLang="en-US" smtClean="0"/>
              <a:t>5</a:t>
            </a:fld>
            <a:endParaRPr kumimoji="1" lang="ja-JP" altLang="en-US"/>
          </a:p>
        </p:txBody>
      </p:sp>
    </p:spTree>
    <p:extLst>
      <p:ext uri="{BB962C8B-B14F-4D97-AF65-F5344CB8AC3E}">
        <p14:creationId xmlns:p14="http://schemas.microsoft.com/office/powerpoint/2010/main" val="2575232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2A6E4A-FA39-49E3-A42D-5E03E3DCE8E6}" type="slidenum">
              <a:rPr kumimoji="1" lang="ja-JP" altLang="en-US" smtClean="0"/>
              <a:t>6</a:t>
            </a:fld>
            <a:endParaRPr kumimoji="1" lang="ja-JP" altLang="en-US"/>
          </a:p>
        </p:txBody>
      </p:sp>
    </p:spTree>
    <p:extLst>
      <p:ext uri="{BB962C8B-B14F-4D97-AF65-F5344CB8AC3E}">
        <p14:creationId xmlns:p14="http://schemas.microsoft.com/office/powerpoint/2010/main" val="907566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82A6E4A-FA39-49E3-A42D-5E03E3DCE8E6}" type="slidenum">
              <a:rPr kumimoji="1" lang="ja-JP" altLang="en-US" smtClean="0"/>
              <a:t>11</a:t>
            </a:fld>
            <a:endParaRPr kumimoji="1" lang="ja-JP" altLang="en-US"/>
          </a:p>
        </p:txBody>
      </p:sp>
    </p:spTree>
    <p:extLst>
      <p:ext uri="{BB962C8B-B14F-4D97-AF65-F5344CB8AC3E}">
        <p14:creationId xmlns:p14="http://schemas.microsoft.com/office/powerpoint/2010/main" val="551304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148DE8-0398-47DB-B65B-8570BD11C84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a:extLst>
              <a:ext uri="{FF2B5EF4-FFF2-40B4-BE49-F238E27FC236}">
                <a16:creationId xmlns:a16="http://schemas.microsoft.com/office/drawing/2014/main" id="{AC57A128-1091-4363-A714-6828FE652A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934C192-F783-48EA-A77E-E3FE57D77858}"/>
              </a:ext>
            </a:extLst>
          </p:cNvPr>
          <p:cNvSpPr>
            <a:spLocks noGrp="1"/>
          </p:cNvSpPr>
          <p:nvPr>
            <p:ph type="dt" sz="half" idx="10"/>
          </p:nvPr>
        </p:nvSpPr>
        <p:spPr/>
        <p:txBody>
          <a:bodyPr/>
          <a:lstStyle/>
          <a:p>
            <a:fld id="{EC3EE947-275D-490D-8A4B-FAB0B21F4256}" type="datetime1">
              <a:rPr kumimoji="1" lang="ja-JP" altLang="en-US" smtClean="0"/>
              <a:t>2017/9/14</a:t>
            </a:fld>
            <a:endParaRPr kumimoji="1" lang="ja-JP" altLang="en-US"/>
          </a:p>
        </p:txBody>
      </p:sp>
      <p:sp>
        <p:nvSpPr>
          <p:cNvPr id="5" name="フッター プレースホルダー 4">
            <a:extLst>
              <a:ext uri="{FF2B5EF4-FFF2-40B4-BE49-F238E27FC236}">
                <a16:creationId xmlns:a16="http://schemas.microsoft.com/office/drawing/2014/main" id="{06A55100-231E-42D9-9B53-4FFB1C5D54A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AC703DE-9B32-4846-88DC-2090E4F64621}"/>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188692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FFF680-9A5D-4948-B7A0-7A5BBA8DB9BF}"/>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33FF11E-C793-4A4B-9582-F2AEFC34D2C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8638959-5BC6-4C77-B709-D2780F46CB25}"/>
              </a:ext>
            </a:extLst>
          </p:cNvPr>
          <p:cNvSpPr>
            <a:spLocks noGrp="1"/>
          </p:cNvSpPr>
          <p:nvPr>
            <p:ph type="dt" sz="half" idx="10"/>
          </p:nvPr>
        </p:nvSpPr>
        <p:spPr/>
        <p:txBody>
          <a:bodyPr/>
          <a:lstStyle/>
          <a:p>
            <a:fld id="{40300598-F7D5-4C0E-9124-9708689700DD}" type="datetime1">
              <a:rPr kumimoji="1" lang="ja-JP" altLang="en-US" smtClean="0"/>
              <a:t>2017/9/14</a:t>
            </a:fld>
            <a:endParaRPr kumimoji="1" lang="ja-JP" altLang="en-US"/>
          </a:p>
        </p:txBody>
      </p:sp>
      <p:sp>
        <p:nvSpPr>
          <p:cNvPr id="5" name="フッター プレースホルダー 4">
            <a:extLst>
              <a:ext uri="{FF2B5EF4-FFF2-40B4-BE49-F238E27FC236}">
                <a16:creationId xmlns:a16="http://schemas.microsoft.com/office/drawing/2014/main" id="{F2923904-174B-4020-AD49-CBEA5BF0B59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39901AC-2C4D-48D1-960B-D01304DD35FB}"/>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572292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CA336B5-B88E-4F39-81A6-754E80FE925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44B92DB-6957-4FC5-95A2-3A798E83D50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0A78CB9-87DE-41F3-86FC-CABDD7971CFC}"/>
              </a:ext>
            </a:extLst>
          </p:cNvPr>
          <p:cNvSpPr>
            <a:spLocks noGrp="1"/>
          </p:cNvSpPr>
          <p:nvPr>
            <p:ph type="dt" sz="half" idx="10"/>
          </p:nvPr>
        </p:nvSpPr>
        <p:spPr/>
        <p:txBody>
          <a:bodyPr/>
          <a:lstStyle/>
          <a:p>
            <a:fld id="{5035A6DF-B2ED-45F1-A030-DA8936BA776E}" type="datetime1">
              <a:rPr kumimoji="1" lang="ja-JP" altLang="en-US" smtClean="0"/>
              <a:t>2017/9/14</a:t>
            </a:fld>
            <a:endParaRPr kumimoji="1" lang="ja-JP" altLang="en-US"/>
          </a:p>
        </p:txBody>
      </p:sp>
      <p:sp>
        <p:nvSpPr>
          <p:cNvPr id="5" name="フッター プレースホルダー 4">
            <a:extLst>
              <a:ext uri="{FF2B5EF4-FFF2-40B4-BE49-F238E27FC236}">
                <a16:creationId xmlns:a16="http://schemas.microsoft.com/office/drawing/2014/main" id="{6F3243A8-8F0B-4243-9D7B-67DF5ACA467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ACABF6D-664E-4359-9E97-6A19E89F6AA1}"/>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3605114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D5122E-5A87-4F91-B8F1-3C4AF9A7E36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8B5538A-BE76-4D53-9718-915E0C62FA6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D08D1A1-6659-4B79-B22D-1C2583F5A7C3}"/>
              </a:ext>
            </a:extLst>
          </p:cNvPr>
          <p:cNvSpPr>
            <a:spLocks noGrp="1"/>
          </p:cNvSpPr>
          <p:nvPr>
            <p:ph type="dt" sz="half" idx="10"/>
          </p:nvPr>
        </p:nvSpPr>
        <p:spPr/>
        <p:txBody>
          <a:bodyPr/>
          <a:lstStyle/>
          <a:p>
            <a:fld id="{0AB4E71F-8125-4D89-A311-4F72EA3A41CC}" type="datetime1">
              <a:rPr kumimoji="1" lang="ja-JP" altLang="en-US" smtClean="0"/>
              <a:t>2017/9/14</a:t>
            </a:fld>
            <a:endParaRPr kumimoji="1" lang="ja-JP" altLang="en-US"/>
          </a:p>
        </p:txBody>
      </p:sp>
      <p:sp>
        <p:nvSpPr>
          <p:cNvPr id="5" name="フッター プレースホルダー 4">
            <a:extLst>
              <a:ext uri="{FF2B5EF4-FFF2-40B4-BE49-F238E27FC236}">
                <a16:creationId xmlns:a16="http://schemas.microsoft.com/office/drawing/2014/main" id="{CD942E1F-7B86-4F20-9144-5B768DC54F4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0082C59-DCCF-449B-8089-3A022CC954DD}"/>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13056329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010AEE-912D-474B-BD44-4C4390DE338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BD88F1D-0615-4099-B402-D73453C5C8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FDC5808-79B5-44DD-A277-B327A2A5BD5D}"/>
              </a:ext>
            </a:extLst>
          </p:cNvPr>
          <p:cNvSpPr>
            <a:spLocks noGrp="1"/>
          </p:cNvSpPr>
          <p:nvPr>
            <p:ph type="dt" sz="half" idx="10"/>
          </p:nvPr>
        </p:nvSpPr>
        <p:spPr/>
        <p:txBody>
          <a:bodyPr/>
          <a:lstStyle/>
          <a:p>
            <a:fld id="{6F8E801B-3745-427F-BC19-D929C3C4A01D}" type="datetime1">
              <a:rPr kumimoji="1" lang="ja-JP" altLang="en-US" smtClean="0"/>
              <a:t>2017/9/14</a:t>
            </a:fld>
            <a:endParaRPr kumimoji="1" lang="ja-JP" altLang="en-US"/>
          </a:p>
        </p:txBody>
      </p:sp>
      <p:sp>
        <p:nvSpPr>
          <p:cNvPr id="5" name="フッター プレースホルダー 4">
            <a:extLst>
              <a:ext uri="{FF2B5EF4-FFF2-40B4-BE49-F238E27FC236}">
                <a16:creationId xmlns:a16="http://schemas.microsoft.com/office/drawing/2014/main" id="{5650BA82-7940-47AE-88C5-755E67A1B79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F742A31-D8F8-4066-8C76-21B995EBBF81}"/>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3528739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CC0E87-4526-4C26-AC37-BB652D24218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71ED92F-50B4-4298-96DD-94F384823D8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6F28A99-1625-46ED-B327-0D670644280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75D3A760-C125-439D-AF4F-16A86A57E34A}"/>
              </a:ext>
            </a:extLst>
          </p:cNvPr>
          <p:cNvSpPr>
            <a:spLocks noGrp="1"/>
          </p:cNvSpPr>
          <p:nvPr>
            <p:ph type="dt" sz="half" idx="10"/>
          </p:nvPr>
        </p:nvSpPr>
        <p:spPr/>
        <p:txBody>
          <a:bodyPr/>
          <a:lstStyle/>
          <a:p>
            <a:fld id="{A2F9BA60-59EA-487E-B59A-A286633D2B63}" type="datetime1">
              <a:rPr kumimoji="1" lang="ja-JP" altLang="en-US" smtClean="0"/>
              <a:t>2017/9/14</a:t>
            </a:fld>
            <a:endParaRPr kumimoji="1" lang="ja-JP" altLang="en-US"/>
          </a:p>
        </p:txBody>
      </p:sp>
      <p:sp>
        <p:nvSpPr>
          <p:cNvPr id="6" name="フッター プレースホルダー 5">
            <a:extLst>
              <a:ext uri="{FF2B5EF4-FFF2-40B4-BE49-F238E27FC236}">
                <a16:creationId xmlns:a16="http://schemas.microsoft.com/office/drawing/2014/main" id="{32C5CAB4-6EE4-4309-B873-E93EC795CEB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D7D8F41-C298-4B84-960B-E20B81AE06C8}"/>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4119476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48A7DB-4091-445D-9390-775B4616561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F2A6F61-3CC7-49DC-BC65-FFA23C25F4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508BBCA2-2EC4-489A-A276-3913C0483D9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3652A68-601F-4CF5-9F15-EABF4B0495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1C3D5F5-CE8E-4E85-8308-8F044882260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B1D9893-ECFE-489B-BCCF-44E60C1C4D9F}"/>
              </a:ext>
            </a:extLst>
          </p:cNvPr>
          <p:cNvSpPr>
            <a:spLocks noGrp="1"/>
          </p:cNvSpPr>
          <p:nvPr>
            <p:ph type="dt" sz="half" idx="10"/>
          </p:nvPr>
        </p:nvSpPr>
        <p:spPr/>
        <p:txBody>
          <a:bodyPr/>
          <a:lstStyle/>
          <a:p>
            <a:fld id="{A5C214F9-B46D-4DA3-8DE5-F374E8D2F5D6}" type="datetime1">
              <a:rPr kumimoji="1" lang="ja-JP" altLang="en-US" smtClean="0"/>
              <a:t>2017/9/14</a:t>
            </a:fld>
            <a:endParaRPr kumimoji="1" lang="ja-JP" altLang="en-US"/>
          </a:p>
        </p:txBody>
      </p:sp>
      <p:sp>
        <p:nvSpPr>
          <p:cNvPr id="8" name="フッター プレースホルダー 7">
            <a:extLst>
              <a:ext uri="{FF2B5EF4-FFF2-40B4-BE49-F238E27FC236}">
                <a16:creationId xmlns:a16="http://schemas.microsoft.com/office/drawing/2014/main" id="{1683B059-5AFB-44AC-A636-B2E3FCBABEA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1C5FA63-D7F0-4560-AABE-4874EEA050F5}"/>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2372848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6540B0-DB49-411F-AFE4-9804E86074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1EAAF3B-4DC3-4C9C-85E6-CC3BB6BE24C5}"/>
              </a:ext>
            </a:extLst>
          </p:cNvPr>
          <p:cNvSpPr>
            <a:spLocks noGrp="1"/>
          </p:cNvSpPr>
          <p:nvPr>
            <p:ph type="dt" sz="half" idx="10"/>
          </p:nvPr>
        </p:nvSpPr>
        <p:spPr/>
        <p:txBody>
          <a:bodyPr/>
          <a:lstStyle/>
          <a:p>
            <a:fld id="{01362FAE-EAA7-4DCF-BD5D-2915F29AE1B6}" type="datetime1">
              <a:rPr kumimoji="1" lang="ja-JP" altLang="en-US" smtClean="0"/>
              <a:t>2017/9/14</a:t>
            </a:fld>
            <a:endParaRPr kumimoji="1" lang="ja-JP" altLang="en-US"/>
          </a:p>
        </p:txBody>
      </p:sp>
      <p:sp>
        <p:nvSpPr>
          <p:cNvPr id="4" name="フッター プレースホルダー 3">
            <a:extLst>
              <a:ext uri="{FF2B5EF4-FFF2-40B4-BE49-F238E27FC236}">
                <a16:creationId xmlns:a16="http://schemas.microsoft.com/office/drawing/2014/main" id="{1C6D700B-2506-4D16-ACFD-5F17E0458AD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04D18F1A-7057-4A52-814E-29381F9273A4}"/>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3030601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49E88C6-E284-4863-B743-4B8BC8CA3724}"/>
              </a:ext>
            </a:extLst>
          </p:cNvPr>
          <p:cNvSpPr>
            <a:spLocks noGrp="1"/>
          </p:cNvSpPr>
          <p:nvPr>
            <p:ph type="dt" sz="half" idx="10"/>
          </p:nvPr>
        </p:nvSpPr>
        <p:spPr/>
        <p:txBody>
          <a:bodyPr/>
          <a:lstStyle/>
          <a:p>
            <a:fld id="{516CAC63-6A77-406A-8419-80E8C4FD735B}" type="datetime1">
              <a:rPr kumimoji="1" lang="ja-JP" altLang="en-US" smtClean="0"/>
              <a:t>2017/9/14</a:t>
            </a:fld>
            <a:endParaRPr kumimoji="1" lang="ja-JP" altLang="en-US"/>
          </a:p>
        </p:txBody>
      </p:sp>
      <p:sp>
        <p:nvSpPr>
          <p:cNvPr id="3" name="フッター プレースホルダー 2">
            <a:extLst>
              <a:ext uri="{FF2B5EF4-FFF2-40B4-BE49-F238E27FC236}">
                <a16:creationId xmlns:a16="http://schemas.microsoft.com/office/drawing/2014/main" id="{63ADCE47-BF56-4FBA-B365-52086B7AE62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A70EC027-4428-4823-8E73-0AFC623915CE}"/>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2394138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A0CFDC-1E85-44B5-805A-B6FF5BB38AB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78D303A-CB82-4049-BD1A-8C2DC9D44C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9F9BDF5-DBBA-4DDA-BBC3-C563B2EB98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EF1E78D-CC1F-4D70-A948-619DC305185E}"/>
              </a:ext>
            </a:extLst>
          </p:cNvPr>
          <p:cNvSpPr>
            <a:spLocks noGrp="1"/>
          </p:cNvSpPr>
          <p:nvPr>
            <p:ph type="dt" sz="half" idx="10"/>
          </p:nvPr>
        </p:nvSpPr>
        <p:spPr/>
        <p:txBody>
          <a:bodyPr/>
          <a:lstStyle/>
          <a:p>
            <a:fld id="{DA86474D-77AD-438F-BC4B-5EFFB8977080}" type="datetime1">
              <a:rPr kumimoji="1" lang="ja-JP" altLang="en-US" smtClean="0"/>
              <a:t>2017/9/14</a:t>
            </a:fld>
            <a:endParaRPr kumimoji="1" lang="ja-JP" altLang="en-US"/>
          </a:p>
        </p:txBody>
      </p:sp>
      <p:sp>
        <p:nvSpPr>
          <p:cNvPr id="6" name="フッター プレースホルダー 5">
            <a:extLst>
              <a:ext uri="{FF2B5EF4-FFF2-40B4-BE49-F238E27FC236}">
                <a16:creationId xmlns:a16="http://schemas.microsoft.com/office/drawing/2014/main" id="{276E6077-9F68-4DCF-8B06-AF6A246C51C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D29CF7D-F617-4ED1-8964-07A71D920B55}"/>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13083298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3FB1AB-2BA0-4282-8995-C2D8A5E8DA7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AB173289-1AA2-4E1B-B816-BD0A6C5018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51B6DCAB-32C0-4919-B05D-A65B63AE82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5DB4B68-04F3-4326-B18C-990A791AF8B1}"/>
              </a:ext>
            </a:extLst>
          </p:cNvPr>
          <p:cNvSpPr>
            <a:spLocks noGrp="1"/>
          </p:cNvSpPr>
          <p:nvPr>
            <p:ph type="dt" sz="half" idx="10"/>
          </p:nvPr>
        </p:nvSpPr>
        <p:spPr/>
        <p:txBody>
          <a:bodyPr/>
          <a:lstStyle/>
          <a:p>
            <a:fld id="{7B19010C-7656-4CBD-9ED4-354F17084C3A}" type="datetime1">
              <a:rPr kumimoji="1" lang="ja-JP" altLang="en-US" smtClean="0"/>
              <a:t>2017/9/14</a:t>
            </a:fld>
            <a:endParaRPr kumimoji="1" lang="ja-JP" altLang="en-US"/>
          </a:p>
        </p:txBody>
      </p:sp>
      <p:sp>
        <p:nvSpPr>
          <p:cNvPr id="6" name="フッター プレースホルダー 5">
            <a:extLst>
              <a:ext uri="{FF2B5EF4-FFF2-40B4-BE49-F238E27FC236}">
                <a16:creationId xmlns:a16="http://schemas.microsoft.com/office/drawing/2014/main" id="{4F8CDBA4-6592-4C33-A0AD-116F36E59C6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EA07C08-C720-4CC2-A266-7A129651C818}"/>
              </a:ext>
            </a:extLst>
          </p:cNvPr>
          <p:cNvSpPr>
            <a:spLocks noGrp="1"/>
          </p:cNvSpPr>
          <p:nvPr>
            <p:ph type="sldNum" sz="quarter" idx="12"/>
          </p:nvPr>
        </p:nvSpPr>
        <p:spPr/>
        <p:txBody>
          <a:body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1518736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86413BC-432B-4B69-9089-3D68E2DA10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55ACF8F-C8FB-46B2-978A-2E053FE7BB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4BE7E9F-C500-4F63-82CD-D3206C49A2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E205A0-95EE-4B24-811F-0F2F252B1BF2}" type="datetime1">
              <a:rPr kumimoji="1" lang="ja-JP" altLang="en-US" smtClean="0"/>
              <a:t>2017/9/14</a:t>
            </a:fld>
            <a:endParaRPr kumimoji="1" lang="ja-JP" altLang="en-US"/>
          </a:p>
        </p:txBody>
      </p:sp>
      <p:sp>
        <p:nvSpPr>
          <p:cNvPr id="5" name="フッター プレースホルダー 4">
            <a:extLst>
              <a:ext uri="{FF2B5EF4-FFF2-40B4-BE49-F238E27FC236}">
                <a16:creationId xmlns:a16="http://schemas.microsoft.com/office/drawing/2014/main" id="{C63E1EAF-4D82-436D-A471-CA05261F9B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F7BD8B3E-B00C-4188-9693-1732EDB8F5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ADFDF-7494-462A-BE98-A21DE53568CE}" type="slidenum">
              <a:rPr kumimoji="1" lang="ja-JP" altLang="en-US" smtClean="0"/>
              <a:t>‹#›</a:t>
            </a:fld>
            <a:endParaRPr kumimoji="1" lang="ja-JP" altLang="en-US"/>
          </a:p>
        </p:txBody>
      </p:sp>
    </p:spTree>
    <p:extLst>
      <p:ext uri="{BB962C8B-B14F-4D97-AF65-F5344CB8AC3E}">
        <p14:creationId xmlns:p14="http://schemas.microsoft.com/office/powerpoint/2010/main" val="2472164431"/>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sv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movie-times.tv/feature/9518/" TargetMode="External"/><Relationship Id="rId7" Type="http://schemas.openxmlformats.org/officeDocument/2006/relationships/hyperlink" Target="http://d.hatena.ne.jp/lets_skeptic/20080725/p1" TargetMode="External"/><Relationship Id="rId2" Type="http://schemas.openxmlformats.org/officeDocument/2006/relationships/hyperlink" Target="http://www.d2c.co.jp/news/2017/04/17/1763/" TargetMode="External"/><Relationship Id="rId1" Type="http://schemas.openxmlformats.org/officeDocument/2006/relationships/slideLayout" Target="../slideLayouts/slideLayout2.xml"/><Relationship Id="rId6" Type="http://schemas.openxmlformats.org/officeDocument/2006/relationships/hyperlink" Target="http://thesaurus.weblio.jp/content/%E4%B8%8D%E5%BF%AB%E6%84%9F" TargetMode="External"/><Relationship Id="rId5" Type="http://schemas.openxmlformats.org/officeDocument/2006/relationships/hyperlink" Target="https://www.ipglab.com/wp-content/uploads/2017/02/Magna.IPGlab_Turbocharging-Your-Skippable-Pre-Roll-Campaign_external.pdf" TargetMode="External"/><Relationship Id="rId4" Type="http://schemas.openxmlformats.org/officeDocument/2006/relationships/hyperlink" Target="http://www.cyberagent-adagency.com/news/11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775790"/>
            <a:ext cx="9144000" cy="1323355"/>
          </a:xfrm>
          <a:solidFill>
            <a:schemeClr val="accent5">
              <a:lumMod val="50000"/>
            </a:schemeClr>
          </a:solidFill>
        </p:spPr>
        <p:txBody>
          <a:bodyPr anchor="ctr"/>
          <a:lstStyle/>
          <a:p>
            <a:r>
              <a:rPr kumimoji="1" lang="ja-JP" altLang="en-US" sz="6600" dirty="0">
                <a:solidFill>
                  <a:schemeClr val="bg1"/>
                </a:solidFill>
                <a:latin typeface="ＭＳ Ｐゴシック" panose="020B0600070205080204" pitchFamily="50" charset="-128"/>
                <a:ea typeface="ＭＳ Ｐゴシック" panose="020B0600070205080204" pitchFamily="50" charset="-128"/>
              </a:rPr>
              <a:t>ネ</a:t>
            </a:r>
            <a:r>
              <a:rPr kumimoji="1" lang="ja-JP" altLang="en-US" dirty="0">
                <a:solidFill>
                  <a:schemeClr val="bg1"/>
                </a:solidFill>
                <a:latin typeface="ＭＳ Ｐゴシック" panose="020B0600070205080204" pitchFamily="50" charset="-128"/>
                <a:ea typeface="ＭＳ Ｐゴシック" panose="020B0600070205080204" pitchFamily="50" charset="-128"/>
              </a:rPr>
              <a:t>ット内動画広告</a:t>
            </a:r>
          </a:p>
        </p:txBody>
      </p:sp>
      <p:sp>
        <p:nvSpPr>
          <p:cNvPr id="3" name="サブタイトル 2"/>
          <p:cNvSpPr>
            <a:spLocks noGrp="1"/>
          </p:cNvSpPr>
          <p:nvPr>
            <p:ph type="subTitle" idx="1"/>
          </p:nvPr>
        </p:nvSpPr>
        <p:spPr/>
        <p:txBody>
          <a:bodyPr>
            <a:normAutofit/>
          </a:bodyPr>
          <a:lstStyle/>
          <a:p>
            <a:r>
              <a:rPr lang="ja-JP" altLang="en-US" sz="3200" dirty="0">
                <a:latin typeface="ＭＳ Ｐゴシック" panose="020B0600070205080204" pitchFamily="50" charset="-128"/>
                <a:ea typeface="ＭＳ Ｐゴシック" panose="020B0600070205080204" pitchFamily="50" charset="-128"/>
              </a:rPr>
              <a:t>木戸宏紀　中村拓信　</a:t>
            </a:r>
            <a:r>
              <a:rPr kumimoji="1" lang="ja-JP" altLang="en-US" sz="3200" dirty="0">
                <a:latin typeface="ＭＳ Ｐゴシック" panose="020B0600070205080204" pitchFamily="50" charset="-128"/>
                <a:ea typeface="ＭＳ Ｐゴシック" panose="020B0600070205080204" pitchFamily="50" charset="-128"/>
              </a:rPr>
              <a:t>阿部渚</a:t>
            </a:r>
            <a:endParaRPr kumimoji="1" lang="en-US" altLang="ja-JP" sz="3200" dirty="0">
              <a:latin typeface="ＭＳ Ｐゴシック" panose="020B0600070205080204" pitchFamily="50" charset="-128"/>
              <a:ea typeface="ＭＳ Ｐゴシック" panose="020B0600070205080204" pitchFamily="50" charset="-128"/>
            </a:endParaRPr>
          </a:p>
          <a:p>
            <a:r>
              <a:rPr kumimoji="1" lang="ja-JP" altLang="en-US" sz="3200" dirty="0">
                <a:latin typeface="ＭＳ Ｐゴシック" panose="020B0600070205080204" pitchFamily="50" charset="-128"/>
                <a:ea typeface="ＭＳ Ｐゴシック" panose="020B0600070205080204" pitchFamily="50" charset="-128"/>
              </a:rPr>
              <a:t>柴崎彩花　近石真由　角町桜子</a:t>
            </a: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1</a:t>
            </a:fld>
            <a:endParaRPr kumimoji="1" lang="ja-JP" altLang="en-US"/>
          </a:p>
        </p:txBody>
      </p:sp>
      <p:sp>
        <p:nvSpPr>
          <p:cNvPr id="4" name="フッター プレースホルダー 3">
            <a:extLst>
              <a:ext uri="{FF2B5EF4-FFF2-40B4-BE49-F238E27FC236}">
                <a16:creationId xmlns:a16="http://schemas.microsoft.com/office/drawing/2014/main" id="{EBC1819F-77F3-4242-B244-EDECF4A7945D}"/>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189371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問題意識</a:t>
            </a:r>
          </a:p>
        </p:txBody>
      </p:sp>
      <p:sp>
        <p:nvSpPr>
          <p:cNvPr id="3" name="コンテンツ プレースホルダー 2"/>
          <p:cNvSpPr>
            <a:spLocks noGrp="1"/>
          </p:cNvSpPr>
          <p:nvPr>
            <p:ph idx="1"/>
          </p:nvPr>
        </p:nvSpPr>
        <p:spPr>
          <a:xfrm>
            <a:off x="838200" y="2390780"/>
            <a:ext cx="10515600" cy="2825888"/>
          </a:xfrm>
        </p:spPr>
        <p:txBody>
          <a:bodyPr>
            <a:noAutofit/>
          </a:bodyPr>
          <a:lstStyle/>
          <a:p>
            <a:pPr marL="0" indent="0" algn="ctr">
              <a:buNone/>
            </a:pPr>
            <a:r>
              <a:rPr kumimoji="1" lang="ja-JP" altLang="en-US" sz="4400" dirty="0">
                <a:latin typeface="ＭＳ Ｐゴシック" panose="020B0600070205080204" pitchFamily="50" charset="-128"/>
                <a:ea typeface="ＭＳ Ｐゴシック" panose="020B0600070205080204" pitchFamily="50" charset="-128"/>
              </a:rPr>
              <a:t>ネット内動画広告は</a:t>
            </a:r>
            <a:endParaRPr kumimoji="1" lang="en-US" altLang="ja-JP" sz="4400" dirty="0">
              <a:latin typeface="ＭＳ Ｐゴシック" panose="020B0600070205080204" pitchFamily="50" charset="-128"/>
              <a:ea typeface="ＭＳ Ｐゴシック" panose="020B0600070205080204" pitchFamily="50" charset="-128"/>
            </a:endParaRPr>
          </a:p>
          <a:p>
            <a:pPr marL="0" indent="0" algn="ctr">
              <a:buNone/>
            </a:pPr>
            <a:r>
              <a:rPr kumimoji="1" lang="ja-JP" altLang="en-US" sz="4400" dirty="0">
                <a:latin typeface="ＭＳ Ｐゴシック" panose="020B0600070205080204" pitchFamily="50" charset="-128"/>
                <a:ea typeface="ＭＳ Ｐゴシック" panose="020B0600070205080204" pitchFamily="50" charset="-128"/>
              </a:rPr>
              <a:t>伸びてきている市場であるが、</a:t>
            </a:r>
            <a:endParaRPr kumimoji="1" lang="en-US" altLang="ja-JP" sz="4400" dirty="0">
              <a:latin typeface="ＭＳ Ｐゴシック" panose="020B0600070205080204" pitchFamily="50" charset="-128"/>
              <a:ea typeface="ＭＳ Ｐゴシック" panose="020B0600070205080204" pitchFamily="50" charset="-128"/>
            </a:endParaRPr>
          </a:p>
          <a:p>
            <a:pPr marL="0" indent="0" algn="ctr">
              <a:buNone/>
            </a:pPr>
            <a:r>
              <a:rPr kumimoji="1" lang="ja-JP" altLang="en-US" sz="4400" dirty="0">
                <a:latin typeface="ＭＳ Ｐゴシック" panose="020B0600070205080204" pitchFamily="50" charset="-128"/>
                <a:ea typeface="ＭＳ Ｐゴシック" panose="020B0600070205080204" pitchFamily="50" charset="-128"/>
              </a:rPr>
              <a:t>そのほとんどがスキップされており、</a:t>
            </a:r>
            <a:endParaRPr kumimoji="1" lang="en-US" altLang="ja-JP" sz="4400" dirty="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a:latin typeface="ＭＳ Ｐゴシック" panose="020B0600070205080204" pitchFamily="50" charset="-128"/>
                <a:ea typeface="ＭＳ Ｐゴシック" panose="020B0600070205080204" pitchFamily="50" charset="-128"/>
              </a:rPr>
              <a:t>観</a:t>
            </a:r>
            <a:r>
              <a:rPr kumimoji="1" lang="ja-JP" altLang="en-US" sz="4400" dirty="0">
                <a:latin typeface="ＭＳ Ｐゴシック" panose="020B0600070205080204" pitchFamily="50" charset="-128"/>
                <a:ea typeface="ＭＳ Ｐゴシック" panose="020B0600070205080204" pitchFamily="50" charset="-128"/>
              </a:rPr>
              <a:t>られていない</a:t>
            </a: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10</a:t>
            </a:fld>
            <a:endParaRPr kumimoji="1" lang="ja-JP" altLang="en-US"/>
          </a:p>
        </p:txBody>
      </p:sp>
      <p:sp>
        <p:nvSpPr>
          <p:cNvPr id="4" name="フッター プレースホルダー 3">
            <a:extLst>
              <a:ext uri="{FF2B5EF4-FFF2-40B4-BE49-F238E27FC236}">
                <a16:creationId xmlns:a16="http://schemas.microsoft.com/office/drawing/2014/main" id="{04EA6E77-65EE-47C7-8AAC-B31DBBA57B89}"/>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8919156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lang="ja-JP" altLang="en-US" dirty="0">
                <a:solidFill>
                  <a:schemeClr val="bg1"/>
                </a:solidFill>
                <a:latin typeface="ＭＳ Ｐゴシック" panose="020B0600070205080204" pitchFamily="50" charset="-128"/>
                <a:ea typeface="ＭＳ Ｐゴシック" panose="020B0600070205080204" pitchFamily="50" charset="-128"/>
              </a:rPr>
              <a:t>予備調査</a:t>
            </a:r>
            <a:endParaRPr kumimoji="1" lang="ja-JP" altLang="en-US"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838200" y="2111745"/>
            <a:ext cx="8516815" cy="3681454"/>
          </a:xfrm>
        </p:spPr>
        <p:txBody>
          <a:bodyPr>
            <a:noAutofit/>
          </a:bodyPr>
          <a:lstStyle/>
          <a:p>
            <a:pPr marL="0" indent="0" algn="ctr">
              <a:buNone/>
            </a:pPr>
            <a:endParaRPr lang="en-US" altLang="ja-JP" sz="3200" dirty="0">
              <a:latin typeface="ＭＳ Ｐゴシック" panose="020B0600070205080204" pitchFamily="50" charset="-128"/>
              <a:ea typeface="ＭＳ Ｐゴシック" panose="020B0600070205080204" pitchFamily="50" charset="-128"/>
            </a:endParaRPr>
          </a:p>
          <a:p>
            <a:pPr marL="0" indent="0" algn="ctr">
              <a:buNone/>
            </a:pPr>
            <a:r>
              <a:rPr lang="ja-JP" altLang="en-US" sz="4800" dirty="0">
                <a:latin typeface="ＭＳ Ｐゴシック" panose="020B0600070205080204" pitchFamily="50" charset="-128"/>
                <a:ea typeface="ＭＳ Ｐゴシック" panose="020B0600070205080204" pitchFamily="50" charset="-128"/>
              </a:rPr>
              <a:t>⇒スキップされているのは</a:t>
            </a:r>
            <a:endParaRPr lang="en-US" altLang="ja-JP" sz="4800" dirty="0">
              <a:latin typeface="ＭＳ Ｐゴシック" panose="020B0600070205080204" pitchFamily="50" charset="-128"/>
              <a:ea typeface="ＭＳ Ｐゴシック" panose="020B0600070205080204" pitchFamily="50" charset="-128"/>
            </a:endParaRPr>
          </a:p>
          <a:p>
            <a:pPr marL="0" indent="0" algn="ctr">
              <a:buNone/>
            </a:pPr>
            <a:r>
              <a:rPr lang="ja-JP" altLang="en-US" sz="4800" dirty="0">
                <a:solidFill>
                  <a:srgbClr val="FF0000"/>
                </a:solidFill>
                <a:latin typeface="ＭＳ Ｐゴシック" panose="020B0600070205080204" pitchFamily="50" charset="-128"/>
                <a:ea typeface="ＭＳ Ｐゴシック" panose="020B0600070205080204" pitchFamily="50" charset="-128"/>
              </a:rPr>
              <a:t>不快感</a:t>
            </a:r>
            <a:r>
              <a:rPr lang="ja-JP" altLang="en-US" sz="4800" dirty="0">
                <a:latin typeface="ＭＳ Ｐゴシック" panose="020B0600070205080204" pitchFamily="50" charset="-128"/>
                <a:ea typeface="ＭＳ Ｐゴシック" panose="020B0600070205080204" pitchFamily="50" charset="-128"/>
              </a:rPr>
              <a:t>を感じているからでは？</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endParaRPr kumimoji="1" lang="en-US" altLang="ja-JP" sz="3200" dirty="0">
              <a:latin typeface="ＭＳ Ｐゴシック" panose="020B0600070205080204" pitchFamily="50" charset="-128"/>
              <a:ea typeface="ＭＳ Ｐゴシック" panose="020B0600070205080204" pitchFamily="50" charset="-128"/>
            </a:endParaRPr>
          </a:p>
        </p:txBody>
      </p:sp>
      <p:sp>
        <p:nvSpPr>
          <p:cNvPr id="6" name="スライド番号プレースホルダー 5"/>
          <p:cNvSpPr>
            <a:spLocks noGrp="1"/>
          </p:cNvSpPr>
          <p:nvPr>
            <p:ph type="sldNum" sz="quarter" idx="12"/>
          </p:nvPr>
        </p:nvSpPr>
        <p:spPr>
          <a:xfrm>
            <a:off x="8610600" y="6311900"/>
            <a:ext cx="2743200" cy="365125"/>
          </a:xfrm>
        </p:spPr>
        <p:txBody>
          <a:bodyPr/>
          <a:lstStyle/>
          <a:p>
            <a:fld id="{AF0ADFDF-7494-462A-BE98-A21DE53568CE}" type="slidenum">
              <a:rPr kumimoji="1" lang="ja-JP" altLang="en-US" smtClean="0"/>
              <a:t>11</a:t>
            </a:fld>
            <a:endParaRPr kumimoji="1" lang="ja-JP" altLang="en-US"/>
          </a:p>
        </p:txBody>
      </p:sp>
      <p:sp>
        <p:nvSpPr>
          <p:cNvPr id="4" name="フッター プレースホルダー 3">
            <a:extLst>
              <a:ext uri="{FF2B5EF4-FFF2-40B4-BE49-F238E27FC236}">
                <a16:creationId xmlns:a16="http://schemas.microsoft.com/office/drawing/2014/main" id="{22C4C529-EFE0-4684-BA7A-56B0E8AC4A2A}"/>
              </a:ext>
            </a:extLst>
          </p:cNvPr>
          <p:cNvSpPr>
            <a:spLocks noGrp="1"/>
          </p:cNvSpPr>
          <p:nvPr>
            <p:ph type="ftr" sz="quarter" idx="11"/>
          </p:nvPr>
        </p:nvSpPr>
        <p:spPr/>
        <p:txBody>
          <a:bodyPr/>
          <a:lstStyle/>
          <a:p>
            <a:endParaRPr kumimoji="1" lang="ja-JP" altLang="en-US"/>
          </a:p>
        </p:txBody>
      </p:sp>
      <p:pic>
        <p:nvPicPr>
          <p:cNvPr id="9" name="図 8">
            <a:extLst>
              <a:ext uri="{FF2B5EF4-FFF2-40B4-BE49-F238E27FC236}">
                <a16:creationId xmlns:a16="http://schemas.microsoft.com/office/drawing/2014/main" id="{370686FB-6483-48D5-A6FD-53E0875A93FC}"/>
              </a:ext>
            </a:extLst>
          </p:cNvPr>
          <p:cNvPicPr>
            <a:picLocks noChangeAspect="1"/>
          </p:cNvPicPr>
          <p:nvPr/>
        </p:nvPicPr>
        <p:blipFill>
          <a:blip r:embed="rId3"/>
          <a:stretch>
            <a:fillRect/>
          </a:stretch>
        </p:blipFill>
        <p:spPr>
          <a:xfrm flipH="1">
            <a:off x="8610600" y="3377663"/>
            <a:ext cx="2988051" cy="2978687"/>
          </a:xfrm>
          <a:prstGeom prst="rect">
            <a:avLst/>
          </a:prstGeom>
        </p:spPr>
      </p:pic>
      <p:pic>
        <p:nvPicPr>
          <p:cNvPr id="11" name="グラフィックス 10" descr="思案中の吹き出し">
            <a:extLst>
              <a:ext uri="{FF2B5EF4-FFF2-40B4-BE49-F238E27FC236}">
                <a16:creationId xmlns:a16="http://schemas.microsoft.com/office/drawing/2014/main" id="{E07212E4-0E0C-445A-96C6-FD7115CC820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439400" y="2599788"/>
            <a:ext cx="914400" cy="914400"/>
          </a:xfrm>
          <a:prstGeom prst="rect">
            <a:avLst/>
          </a:prstGeom>
        </p:spPr>
      </p:pic>
    </p:spTree>
    <p:extLst>
      <p:ext uri="{BB962C8B-B14F-4D97-AF65-F5344CB8AC3E}">
        <p14:creationId xmlns:p14="http://schemas.microsoft.com/office/powerpoint/2010/main" val="4041387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不快感とは</a:t>
            </a: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12</a:t>
            </a:fld>
            <a:endParaRPr kumimoji="1" lang="ja-JP" altLang="en-US"/>
          </a:p>
        </p:txBody>
      </p:sp>
      <p:sp>
        <p:nvSpPr>
          <p:cNvPr id="4" name="楕円 3">
            <a:extLst>
              <a:ext uri="{FF2B5EF4-FFF2-40B4-BE49-F238E27FC236}">
                <a16:creationId xmlns:a16="http://schemas.microsoft.com/office/drawing/2014/main" id="{386FD512-C7F6-4C30-BEAB-B9193FDED5DA}"/>
              </a:ext>
            </a:extLst>
          </p:cNvPr>
          <p:cNvSpPr/>
          <p:nvPr/>
        </p:nvSpPr>
        <p:spPr>
          <a:xfrm>
            <a:off x="4401499" y="3072247"/>
            <a:ext cx="3358343" cy="200373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D3764340-F78D-4B24-8409-9BCE26B6FEDB}"/>
              </a:ext>
            </a:extLst>
          </p:cNvPr>
          <p:cNvSpPr txBox="1"/>
          <p:nvPr/>
        </p:nvSpPr>
        <p:spPr>
          <a:xfrm>
            <a:off x="5032927" y="3658614"/>
            <a:ext cx="2095486" cy="830997"/>
          </a:xfrm>
          <a:prstGeom prst="rect">
            <a:avLst/>
          </a:prstGeom>
          <a:noFill/>
        </p:spPr>
        <p:txBody>
          <a:bodyPr wrap="square" rtlCol="0">
            <a:spAutoFit/>
          </a:bodyPr>
          <a:lstStyle/>
          <a:p>
            <a:r>
              <a:rPr kumimoji="1" lang="ja-JP" altLang="en-US" sz="4800" dirty="0">
                <a:latin typeface="ＭＳ Ｐゴシック" panose="020B0600070205080204" pitchFamily="50" charset="-128"/>
                <a:ea typeface="ＭＳ Ｐゴシック" panose="020B0600070205080204" pitchFamily="50" charset="-128"/>
              </a:rPr>
              <a:t>不快感</a:t>
            </a:r>
          </a:p>
        </p:txBody>
      </p:sp>
      <p:sp>
        <p:nvSpPr>
          <p:cNvPr id="7" name="楕円 6">
            <a:extLst>
              <a:ext uri="{FF2B5EF4-FFF2-40B4-BE49-F238E27FC236}">
                <a16:creationId xmlns:a16="http://schemas.microsoft.com/office/drawing/2014/main" id="{19395BF9-DB77-4927-AE8E-A5AC770C1CD4}"/>
              </a:ext>
            </a:extLst>
          </p:cNvPr>
          <p:cNvSpPr/>
          <p:nvPr/>
        </p:nvSpPr>
        <p:spPr>
          <a:xfrm>
            <a:off x="1363572" y="2462293"/>
            <a:ext cx="2658628" cy="131673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168DD8FA-6BBE-4E90-A582-7D8AC29DAE85}"/>
              </a:ext>
            </a:extLst>
          </p:cNvPr>
          <p:cNvSpPr txBox="1"/>
          <p:nvPr/>
        </p:nvSpPr>
        <p:spPr>
          <a:xfrm>
            <a:off x="1742871" y="2828271"/>
            <a:ext cx="1900030" cy="584775"/>
          </a:xfrm>
          <a:prstGeom prst="rect">
            <a:avLst/>
          </a:prstGeom>
          <a:noFill/>
        </p:spPr>
        <p:txBody>
          <a:bodyPr wrap="square" rtlCol="0">
            <a:spAutoFit/>
          </a:bodyPr>
          <a:lstStyle/>
          <a:p>
            <a:r>
              <a:rPr kumimoji="1" lang="ja-JP" altLang="en-US" sz="3200" dirty="0">
                <a:latin typeface="ＭＳ Ｐゴシック" panose="020B0600070205080204" pitchFamily="50" charset="-128"/>
                <a:ea typeface="ＭＳ Ｐゴシック" panose="020B0600070205080204" pitchFamily="50" charset="-128"/>
              </a:rPr>
              <a:t>嫌な思い</a:t>
            </a:r>
          </a:p>
        </p:txBody>
      </p:sp>
      <p:pic>
        <p:nvPicPr>
          <p:cNvPr id="9" name="図 8">
            <a:extLst>
              <a:ext uri="{FF2B5EF4-FFF2-40B4-BE49-F238E27FC236}">
                <a16:creationId xmlns:a16="http://schemas.microsoft.com/office/drawing/2014/main" id="{DB20993B-4472-4BB6-BCF0-39AC15B97EEA}"/>
              </a:ext>
            </a:extLst>
          </p:cNvPr>
          <p:cNvPicPr>
            <a:picLocks noChangeAspect="1"/>
          </p:cNvPicPr>
          <p:nvPr/>
        </p:nvPicPr>
        <p:blipFill>
          <a:blip r:embed="rId2"/>
          <a:stretch>
            <a:fillRect/>
          </a:stretch>
        </p:blipFill>
        <p:spPr>
          <a:xfrm>
            <a:off x="7777820" y="2060674"/>
            <a:ext cx="2964874" cy="1337204"/>
          </a:xfrm>
          <a:prstGeom prst="rect">
            <a:avLst/>
          </a:prstGeom>
        </p:spPr>
      </p:pic>
      <p:sp>
        <p:nvSpPr>
          <p:cNvPr id="10" name="テキスト ボックス 9">
            <a:extLst>
              <a:ext uri="{FF2B5EF4-FFF2-40B4-BE49-F238E27FC236}">
                <a16:creationId xmlns:a16="http://schemas.microsoft.com/office/drawing/2014/main" id="{042C5DC0-D80B-4F77-8A0E-08E7F7C7886D}"/>
              </a:ext>
            </a:extLst>
          </p:cNvPr>
          <p:cNvSpPr txBox="1"/>
          <p:nvPr/>
        </p:nvSpPr>
        <p:spPr>
          <a:xfrm>
            <a:off x="7922579" y="2436888"/>
            <a:ext cx="2920919" cy="584775"/>
          </a:xfrm>
          <a:prstGeom prst="rect">
            <a:avLst/>
          </a:prstGeom>
          <a:noFill/>
        </p:spPr>
        <p:txBody>
          <a:bodyPr wrap="square" rtlCol="0">
            <a:spAutoFit/>
          </a:bodyPr>
          <a:lstStyle/>
          <a:p>
            <a:r>
              <a:rPr lang="ja-JP" altLang="en-US" sz="3200" dirty="0">
                <a:latin typeface="ＭＳ Ｐゴシック" panose="020B0600070205080204" pitchFamily="50" charset="-128"/>
                <a:ea typeface="ＭＳ Ｐゴシック" panose="020B0600070205080204" pitchFamily="50" charset="-128"/>
              </a:rPr>
              <a:t>腹立たしい思い</a:t>
            </a:r>
            <a:endParaRPr kumimoji="1" lang="ja-JP" altLang="en-US" sz="3200" dirty="0">
              <a:latin typeface="ＭＳ Ｐゴシック" panose="020B0600070205080204" pitchFamily="50" charset="-128"/>
              <a:ea typeface="ＭＳ Ｐゴシック" panose="020B0600070205080204" pitchFamily="50" charset="-128"/>
            </a:endParaRPr>
          </a:p>
        </p:txBody>
      </p:sp>
      <p:sp>
        <p:nvSpPr>
          <p:cNvPr id="11" name="楕円 10">
            <a:extLst>
              <a:ext uri="{FF2B5EF4-FFF2-40B4-BE49-F238E27FC236}">
                <a16:creationId xmlns:a16="http://schemas.microsoft.com/office/drawing/2014/main" id="{C76A7F2B-BBE3-41CD-A54C-E4E4567887CB}"/>
              </a:ext>
            </a:extLst>
          </p:cNvPr>
          <p:cNvSpPr/>
          <p:nvPr/>
        </p:nvSpPr>
        <p:spPr>
          <a:xfrm>
            <a:off x="8151634" y="4882581"/>
            <a:ext cx="2213113" cy="121920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CF8BCBC6-A5C4-4AE8-9683-7C1C8CBC5A98}"/>
              </a:ext>
            </a:extLst>
          </p:cNvPr>
          <p:cNvSpPr txBox="1"/>
          <p:nvPr/>
        </p:nvSpPr>
        <p:spPr>
          <a:xfrm>
            <a:off x="8547652" y="5199793"/>
            <a:ext cx="1434548" cy="584775"/>
          </a:xfrm>
          <a:prstGeom prst="rect">
            <a:avLst/>
          </a:prstGeom>
          <a:noFill/>
        </p:spPr>
        <p:txBody>
          <a:bodyPr wrap="square" rtlCol="0">
            <a:spAutoFit/>
          </a:bodyPr>
          <a:lstStyle/>
          <a:p>
            <a:r>
              <a:rPr lang="ja-JP" altLang="en-US" sz="3200" dirty="0">
                <a:latin typeface="ＭＳ Ｐゴシック" panose="020B0600070205080204" pitchFamily="50" charset="-128"/>
                <a:ea typeface="ＭＳ Ｐゴシック" panose="020B0600070205080204" pitchFamily="50" charset="-128"/>
              </a:rPr>
              <a:t>拒絶</a:t>
            </a:r>
            <a:r>
              <a:rPr kumimoji="1" lang="ja-JP" altLang="en-US" sz="3200" dirty="0">
                <a:latin typeface="ＭＳ Ｐゴシック" panose="020B0600070205080204" pitchFamily="50" charset="-128"/>
                <a:ea typeface="ＭＳ Ｐゴシック" panose="020B0600070205080204" pitchFamily="50" charset="-128"/>
              </a:rPr>
              <a:t>感</a:t>
            </a:r>
          </a:p>
        </p:txBody>
      </p:sp>
      <p:sp>
        <p:nvSpPr>
          <p:cNvPr id="13" name="楕円 12">
            <a:extLst>
              <a:ext uri="{FF2B5EF4-FFF2-40B4-BE49-F238E27FC236}">
                <a16:creationId xmlns:a16="http://schemas.microsoft.com/office/drawing/2014/main" id="{CDCACC6E-D922-417C-B169-878106E986E7}"/>
              </a:ext>
            </a:extLst>
          </p:cNvPr>
          <p:cNvSpPr/>
          <p:nvPr/>
        </p:nvSpPr>
        <p:spPr>
          <a:xfrm>
            <a:off x="2123960" y="5075980"/>
            <a:ext cx="2658628" cy="131673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EBDBBBD-1235-4EB1-973A-B88BD081E435}"/>
              </a:ext>
            </a:extLst>
          </p:cNvPr>
          <p:cNvSpPr txBox="1"/>
          <p:nvPr/>
        </p:nvSpPr>
        <p:spPr>
          <a:xfrm>
            <a:off x="2413188" y="5441957"/>
            <a:ext cx="2279329" cy="584775"/>
          </a:xfrm>
          <a:prstGeom prst="rect">
            <a:avLst/>
          </a:prstGeom>
          <a:noFill/>
        </p:spPr>
        <p:txBody>
          <a:bodyPr wrap="square" rtlCol="0">
            <a:spAutoFit/>
          </a:bodyPr>
          <a:lstStyle/>
          <a:p>
            <a:r>
              <a:rPr lang="ja-JP" altLang="en-US" sz="3200" dirty="0">
                <a:latin typeface="ＭＳ Ｐゴシック" panose="020B0600070205080204" pitchFamily="50" charset="-128"/>
                <a:ea typeface="ＭＳ Ｐゴシック" panose="020B0600070205080204" pitchFamily="50" charset="-128"/>
              </a:rPr>
              <a:t>不快な思い</a:t>
            </a:r>
            <a:endParaRPr kumimoji="1" lang="ja-JP" altLang="en-US" sz="3200" dirty="0">
              <a:latin typeface="ＭＳ Ｐゴシック" panose="020B0600070205080204" pitchFamily="50" charset="-128"/>
              <a:ea typeface="ＭＳ Ｐゴシック" panose="020B0600070205080204" pitchFamily="50" charset="-128"/>
            </a:endParaRPr>
          </a:p>
        </p:txBody>
      </p:sp>
      <p:cxnSp>
        <p:nvCxnSpPr>
          <p:cNvPr id="15" name="直線コネクタ 14">
            <a:extLst>
              <a:ext uri="{FF2B5EF4-FFF2-40B4-BE49-F238E27FC236}">
                <a16:creationId xmlns:a16="http://schemas.microsoft.com/office/drawing/2014/main" id="{60E8E185-0F0A-467F-B499-12B9B8B1BAC0}"/>
              </a:ext>
            </a:extLst>
          </p:cNvPr>
          <p:cNvCxnSpPr>
            <a:cxnSpLocks/>
          </p:cNvCxnSpPr>
          <p:nvPr/>
        </p:nvCxnSpPr>
        <p:spPr>
          <a:xfrm>
            <a:off x="3884386" y="3397878"/>
            <a:ext cx="654928" cy="245568"/>
          </a:xfrm>
          <a:prstGeom prst="line">
            <a:avLst/>
          </a:prstGeom>
        </p:spPr>
        <p:style>
          <a:lnRef idx="1">
            <a:schemeClr val="dk1"/>
          </a:lnRef>
          <a:fillRef idx="0">
            <a:schemeClr val="dk1"/>
          </a:fillRef>
          <a:effectRef idx="0">
            <a:schemeClr val="dk1"/>
          </a:effectRef>
          <a:fontRef idx="minor">
            <a:schemeClr val="tx1"/>
          </a:fontRef>
        </p:style>
      </p:cxnSp>
      <p:cxnSp>
        <p:nvCxnSpPr>
          <p:cNvPr id="18" name="直線コネクタ 17">
            <a:extLst>
              <a:ext uri="{FF2B5EF4-FFF2-40B4-BE49-F238E27FC236}">
                <a16:creationId xmlns:a16="http://schemas.microsoft.com/office/drawing/2014/main" id="{C129C6DF-368B-4EE2-BD37-C2501DB1AD4E}"/>
              </a:ext>
            </a:extLst>
          </p:cNvPr>
          <p:cNvCxnSpPr>
            <a:stCxn id="4" idx="3"/>
            <a:endCxn id="13" idx="7"/>
          </p:cNvCxnSpPr>
          <p:nvPr/>
        </p:nvCxnSpPr>
        <p:spPr>
          <a:xfrm flipH="1">
            <a:off x="4393241" y="4782539"/>
            <a:ext cx="500076" cy="486272"/>
          </a:xfrm>
          <a:prstGeom prst="line">
            <a:avLst/>
          </a:prstGeom>
        </p:spPr>
        <p:style>
          <a:lnRef idx="1">
            <a:schemeClr val="dk1"/>
          </a:lnRef>
          <a:fillRef idx="0">
            <a:schemeClr val="dk1"/>
          </a:fillRef>
          <a:effectRef idx="0">
            <a:schemeClr val="dk1"/>
          </a:effectRef>
          <a:fontRef idx="minor">
            <a:schemeClr val="tx1"/>
          </a:fontRef>
        </p:style>
      </p:cxnSp>
      <p:cxnSp>
        <p:nvCxnSpPr>
          <p:cNvPr id="20" name="直線コネクタ 19">
            <a:extLst>
              <a:ext uri="{FF2B5EF4-FFF2-40B4-BE49-F238E27FC236}">
                <a16:creationId xmlns:a16="http://schemas.microsoft.com/office/drawing/2014/main" id="{0D724AEF-2EE7-4432-B12C-7651CE72187C}"/>
              </a:ext>
            </a:extLst>
          </p:cNvPr>
          <p:cNvCxnSpPr>
            <a:cxnSpLocks/>
            <a:endCxn id="11" idx="1"/>
          </p:cNvCxnSpPr>
          <p:nvPr/>
        </p:nvCxnSpPr>
        <p:spPr>
          <a:xfrm>
            <a:off x="7597085" y="4506366"/>
            <a:ext cx="878652" cy="554763"/>
          </a:xfrm>
          <a:prstGeom prst="line">
            <a:avLst/>
          </a:prstGeom>
        </p:spPr>
        <p:style>
          <a:lnRef idx="1">
            <a:schemeClr val="dk1"/>
          </a:lnRef>
          <a:fillRef idx="0">
            <a:schemeClr val="dk1"/>
          </a:fillRef>
          <a:effectRef idx="0">
            <a:schemeClr val="dk1"/>
          </a:effectRef>
          <a:fontRef idx="minor">
            <a:schemeClr val="tx1"/>
          </a:fontRef>
        </p:style>
      </p:cxnSp>
      <p:cxnSp>
        <p:nvCxnSpPr>
          <p:cNvPr id="22" name="直線コネクタ 21">
            <a:extLst>
              <a:ext uri="{FF2B5EF4-FFF2-40B4-BE49-F238E27FC236}">
                <a16:creationId xmlns:a16="http://schemas.microsoft.com/office/drawing/2014/main" id="{E6DFC775-4DE1-4A6D-8875-A02567712AE8}"/>
              </a:ext>
            </a:extLst>
          </p:cNvPr>
          <p:cNvCxnSpPr/>
          <p:nvPr/>
        </p:nvCxnSpPr>
        <p:spPr>
          <a:xfrm flipV="1">
            <a:off x="7477266" y="3021663"/>
            <a:ext cx="540299" cy="514167"/>
          </a:xfrm>
          <a:prstGeom prst="line">
            <a:avLst/>
          </a:prstGeom>
        </p:spPr>
        <p:style>
          <a:lnRef idx="3">
            <a:schemeClr val="dk1"/>
          </a:lnRef>
          <a:fillRef idx="0">
            <a:schemeClr val="dk1"/>
          </a:fillRef>
          <a:effectRef idx="2">
            <a:schemeClr val="dk1"/>
          </a:effectRef>
          <a:fontRef idx="minor">
            <a:schemeClr val="tx1"/>
          </a:fontRef>
        </p:style>
      </p:cxnSp>
      <p:sp>
        <p:nvSpPr>
          <p:cNvPr id="24" name="フッター プレースホルダー 23">
            <a:extLst>
              <a:ext uri="{FF2B5EF4-FFF2-40B4-BE49-F238E27FC236}">
                <a16:creationId xmlns:a16="http://schemas.microsoft.com/office/drawing/2014/main" id="{4C2F7342-1AD9-409E-B19E-1A8230D88E6B}"/>
              </a:ext>
            </a:extLst>
          </p:cNvPr>
          <p:cNvSpPr>
            <a:spLocks noGrp="1"/>
          </p:cNvSpPr>
          <p:nvPr>
            <p:ph type="ftr" sz="quarter" idx="11"/>
          </p:nvPr>
        </p:nvSpPr>
        <p:spPr>
          <a:xfrm>
            <a:off x="1032013" y="6477996"/>
            <a:ext cx="10127974" cy="365125"/>
          </a:xfrm>
        </p:spPr>
        <p:txBody>
          <a:bodyPr/>
          <a:lstStyle/>
          <a:p>
            <a:r>
              <a:rPr lang="en-US" altLang="ja-JP" sz="1600" dirty="0" err="1">
                <a:solidFill>
                  <a:schemeClr val="bg2">
                    <a:lumMod val="50000"/>
                  </a:schemeClr>
                </a:solidFill>
                <a:ea typeface="ＭＳ Ｐゴシック" panose="020B0600070205080204" pitchFamily="50" charset="-128"/>
              </a:rPr>
              <a:t>Weblio</a:t>
            </a:r>
            <a:r>
              <a:rPr lang="ja-JP" altLang="en-US" sz="1600" dirty="0">
                <a:solidFill>
                  <a:schemeClr val="bg2">
                    <a:lumMod val="50000"/>
                  </a:schemeClr>
                </a:solidFill>
                <a:ea typeface="ＭＳ Ｐゴシック" panose="020B0600070205080204" pitchFamily="50" charset="-128"/>
              </a:rPr>
              <a:t>類語辞典</a:t>
            </a:r>
            <a:endParaRPr kumimoji="1" lang="ja-JP" altLang="en-US" sz="1600" dirty="0">
              <a:solidFill>
                <a:schemeClr val="bg2">
                  <a:lumMod val="50000"/>
                </a:schemeClr>
              </a:solidFill>
              <a:ea typeface="ＭＳ Ｐゴシック" panose="020B0600070205080204" pitchFamily="50" charset="-128"/>
            </a:endParaRPr>
          </a:p>
        </p:txBody>
      </p:sp>
    </p:spTree>
    <p:extLst>
      <p:ext uri="{BB962C8B-B14F-4D97-AF65-F5344CB8AC3E}">
        <p14:creationId xmlns:p14="http://schemas.microsoft.com/office/powerpoint/2010/main" val="1561462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lang="ja-JP" altLang="en-US" dirty="0">
                <a:solidFill>
                  <a:schemeClr val="bg1"/>
                </a:solidFill>
                <a:latin typeface="ＭＳ Ｐゴシック" panose="020B0600070205080204" pitchFamily="50" charset="-128"/>
                <a:ea typeface="ＭＳ Ｐゴシック" panose="020B0600070205080204" pitchFamily="50" charset="-128"/>
              </a:rPr>
              <a:t>不快感とは</a:t>
            </a:r>
            <a:endParaRPr kumimoji="1" lang="ja-JP" altLang="en-US" dirty="0">
              <a:solidFill>
                <a:schemeClr val="bg1"/>
              </a:solidFill>
              <a:latin typeface="ＭＳ Ｐゴシック" panose="020B0600070205080204" pitchFamily="50" charset="-128"/>
              <a:ea typeface="ＭＳ Ｐゴシック" panose="020B0600070205080204" pitchFamily="50" charset="-128"/>
            </a:endParaRP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13</a:t>
            </a:fld>
            <a:endParaRPr kumimoji="1" lang="ja-JP" altLang="en-US"/>
          </a:p>
        </p:txBody>
      </p:sp>
      <p:sp>
        <p:nvSpPr>
          <p:cNvPr id="4" name="正方形/長方形 3">
            <a:extLst>
              <a:ext uri="{FF2B5EF4-FFF2-40B4-BE49-F238E27FC236}">
                <a16:creationId xmlns:a16="http://schemas.microsoft.com/office/drawing/2014/main" id="{9D9684CE-E4D4-494F-945A-2CF28067BE33}"/>
              </a:ext>
            </a:extLst>
          </p:cNvPr>
          <p:cNvSpPr/>
          <p:nvPr/>
        </p:nvSpPr>
        <p:spPr>
          <a:xfrm>
            <a:off x="8306873" y="3010645"/>
            <a:ext cx="2489982" cy="1012874"/>
          </a:xfrm>
          <a:prstGeom prst="rect">
            <a:avLst/>
          </a:prstGeom>
          <a:solidFill>
            <a:srgbClr val="00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t>誘因</a:t>
            </a:r>
          </a:p>
        </p:txBody>
      </p:sp>
      <p:sp>
        <p:nvSpPr>
          <p:cNvPr id="5" name="正方形/長方形 4">
            <a:extLst>
              <a:ext uri="{FF2B5EF4-FFF2-40B4-BE49-F238E27FC236}">
                <a16:creationId xmlns:a16="http://schemas.microsoft.com/office/drawing/2014/main" id="{CF3669D0-EDD8-4578-909C-CE66F53812C7}"/>
              </a:ext>
            </a:extLst>
          </p:cNvPr>
          <p:cNvSpPr/>
          <p:nvPr/>
        </p:nvSpPr>
        <p:spPr>
          <a:xfrm>
            <a:off x="1455312" y="3121997"/>
            <a:ext cx="2395470" cy="901521"/>
          </a:xfrm>
          <a:prstGeom prst="rect">
            <a:avLst/>
          </a:prstGeom>
          <a:solidFill>
            <a:srgbClr val="00C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a:t>要求</a:t>
            </a:r>
          </a:p>
        </p:txBody>
      </p:sp>
      <p:sp>
        <p:nvSpPr>
          <p:cNvPr id="11" name="矢印: 右 10">
            <a:extLst>
              <a:ext uri="{FF2B5EF4-FFF2-40B4-BE49-F238E27FC236}">
                <a16:creationId xmlns:a16="http://schemas.microsoft.com/office/drawing/2014/main" id="{D7AF5F2D-EBDF-40F2-ADA6-2FDACEC383C5}"/>
              </a:ext>
            </a:extLst>
          </p:cNvPr>
          <p:cNvSpPr/>
          <p:nvPr/>
        </p:nvSpPr>
        <p:spPr>
          <a:xfrm>
            <a:off x="4192072" y="3112536"/>
            <a:ext cx="3773510" cy="3606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上矢印 11">
            <a:extLst>
              <a:ext uri="{FF2B5EF4-FFF2-40B4-BE49-F238E27FC236}">
                <a16:creationId xmlns:a16="http://schemas.microsoft.com/office/drawing/2014/main" id="{ACE74A18-6E1B-42D9-A6FA-E62F55F9D5F3}"/>
              </a:ext>
            </a:extLst>
          </p:cNvPr>
          <p:cNvSpPr/>
          <p:nvPr/>
        </p:nvSpPr>
        <p:spPr>
          <a:xfrm>
            <a:off x="4533363" y="3176918"/>
            <a:ext cx="2665927" cy="1017431"/>
          </a:xfrm>
          <a:prstGeom prst="upArrowCallou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t>外的条件</a:t>
            </a:r>
          </a:p>
        </p:txBody>
      </p:sp>
      <p:sp>
        <p:nvSpPr>
          <p:cNvPr id="13" name="吹き出し: 角を丸めた四角形 12">
            <a:extLst>
              <a:ext uri="{FF2B5EF4-FFF2-40B4-BE49-F238E27FC236}">
                <a16:creationId xmlns:a16="http://schemas.microsoft.com/office/drawing/2014/main" id="{A9958AA4-FBDC-48AD-BF1D-502420C71813}"/>
              </a:ext>
            </a:extLst>
          </p:cNvPr>
          <p:cNvSpPr/>
          <p:nvPr/>
        </p:nvSpPr>
        <p:spPr>
          <a:xfrm>
            <a:off x="1097280" y="1982547"/>
            <a:ext cx="2753501" cy="1028098"/>
          </a:xfrm>
          <a:prstGeom prst="wedgeRoundRectCallout">
            <a:avLst>
              <a:gd name="adj1" fmla="val -21530"/>
              <a:gd name="adj2" fmla="val 77532"/>
              <a:gd name="adj3" fmla="val 16667"/>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bg1"/>
                </a:solidFill>
              </a:rPr>
              <a:t>動画見たい！</a:t>
            </a:r>
            <a:endParaRPr kumimoji="1" lang="ja-JP" altLang="en-US" dirty="0">
              <a:solidFill>
                <a:schemeClr val="bg1"/>
              </a:solidFill>
            </a:endParaRPr>
          </a:p>
        </p:txBody>
      </p:sp>
      <p:sp>
        <p:nvSpPr>
          <p:cNvPr id="14" name="コンテンツ プレースホルダー 13">
            <a:extLst>
              <a:ext uri="{FF2B5EF4-FFF2-40B4-BE49-F238E27FC236}">
                <a16:creationId xmlns:a16="http://schemas.microsoft.com/office/drawing/2014/main" id="{8C93D266-3CD8-445A-9D64-3CDE2BA55EF3}"/>
              </a:ext>
            </a:extLst>
          </p:cNvPr>
          <p:cNvSpPr>
            <a:spLocks noGrp="1"/>
          </p:cNvSpPr>
          <p:nvPr>
            <p:ph idx="1"/>
          </p:nvPr>
        </p:nvSpPr>
        <p:spPr>
          <a:xfrm>
            <a:off x="8455854" y="1982547"/>
            <a:ext cx="2516945" cy="951071"/>
          </a:xfrm>
          <a:prstGeom prst="wedgeRoundRectCallout">
            <a:avLst>
              <a:gd name="adj1" fmla="val -21530"/>
              <a:gd name="adj2" fmla="val 7753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kumimoji="1" lang="ja-JP" altLang="en-US" dirty="0"/>
              <a:t>ネット内動画</a:t>
            </a:r>
          </a:p>
        </p:txBody>
      </p:sp>
      <p:sp>
        <p:nvSpPr>
          <p:cNvPr id="15" name="吹き出し: 角を丸めた四角形 14">
            <a:extLst>
              <a:ext uri="{FF2B5EF4-FFF2-40B4-BE49-F238E27FC236}">
                <a16:creationId xmlns:a16="http://schemas.microsoft.com/office/drawing/2014/main" id="{253ACCF8-61CD-4C4C-8DF5-F1F39D42ECBD}"/>
              </a:ext>
            </a:extLst>
          </p:cNvPr>
          <p:cNvSpPr/>
          <p:nvPr/>
        </p:nvSpPr>
        <p:spPr>
          <a:xfrm>
            <a:off x="5035639" y="4356825"/>
            <a:ext cx="2163651" cy="612648"/>
          </a:xfrm>
          <a:prstGeom prst="wedgeRoundRectCallout">
            <a:avLst>
              <a:gd name="adj1" fmla="val 1268"/>
              <a:gd name="adj2" fmla="val -867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ネット内</a:t>
            </a:r>
            <a:endParaRPr kumimoji="1" lang="en-US" altLang="ja-JP" dirty="0"/>
          </a:p>
          <a:p>
            <a:pPr algn="ctr"/>
            <a:r>
              <a:rPr kumimoji="1" lang="ja-JP" altLang="en-US" dirty="0"/>
              <a:t>動画広告</a:t>
            </a:r>
          </a:p>
        </p:txBody>
      </p:sp>
      <p:sp>
        <p:nvSpPr>
          <p:cNvPr id="3" name="フッター プレースホルダー 2">
            <a:extLst>
              <a:ext uri="{FF2B5EF4-FFF2-40B4-BE49-F238E27FC236}">
                <a16:creationId xmlns:a16="http://schemas.microsoft.com/office/drawing/2014/main" id="{ABCC3F13-86BC-4C24-A5A3-363AB62ADFF8}"/>
              </a:ext>
            </a:extLst>
          </p:cNvPr>
          <p:cNvSpPr>
            <a:spLocks noGrp="1"/>
          </p:cNvSpPr>
          <p:nvPr>
            <p:ph type="ftr" sz="quarter" idx="11"/>
          </p:nvPr>
        </p:nvSpPr>
        <p:spPr>
          <a:xfrm>
            <a:off x="4060064" y="6489993"/>
            <a:ext cx="4114800" cy="365125"/>
          </a:xfrm>
        </p:spPr>
        <p:txBody>
          <a:bodyPr/>
          <a:lstStyle/>
          <a:p>
            <a:r>
              <a:rPr lang="zh-TW" altLang="en-US" sz="1400" dirty="0"/>
              <a:t>馬場房子（</a:t>
            </a:r>
            <a:r>
              <a:rPr lang="en-US" altLang="zh-TW" sz="1400" dirty="0"/>
              <a:t>1977</a:t>
            </a:r>
            <a:r>
              <a:rPr lang="zh-TW" altLang="en-US" sz="1400" dirty="0"/>
              <a:t>年）</a:t>
            </a:r>
            <a:r>
              <a:rPr lang="en-US" altLang="zh-TW" sz="1400" dirty="0"/>
              <a:t>『</a:t>
            </a:r>
            <a:r>
              <a:rPr lang="zh-TW" altLang="en-US" sz="1400" dirty="0"/>
              <a:t>消費者心理学</a:t>
            </a:r>
            <a:r>
              <a:rPr lang="en-US" altLang="zh-TW" sz="1400" dirty="0"/>
              <a:t>』</a:t>
            </a:r>
            <a:r>
              <a:rPr lang="zh-TW" altLang="en-US" sz="1400" dirty="0"/>
              <a:t>白桃書房</a:t>
            </a:r>
          </a:p>
          <a:p>
            <a:endParaRPr kumimoji="1" lang="ja-JP" altLang="en-US" dirty="0"/>
          </a:p>
        </p:txBody>
      </p:sp>
      <p:sp>
        <p:nvSpPr>
          <p:cNvPr id="10" name="爆発: 8 pt 9">
            <a:extLst>
              <a:ext uri="{FF2B5EF4-FFF2-40B4-BE49-F238E27FC236}">
                <a16:creationId xmlns:a16="http://schemas.microsoft.com/office/drawing/2014/main" id="{0168683C-3B6F-4395-92D3-563996B41496}"/>
              </a:ext>
            </a:extLst>
          </p:cNvPr>
          <p:cNvSpPr/>
          <p:nvPr/>
        </p:nvSpPr>
        <p:spPr>
          <a:xfrm>
            <a:off x="2677550" y="4813419"/>
            <a:ext cx="6836899" cy="1864031"/>
          </a:xfrm>
          <a:prstGeom prst="irregularSeal1">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t>フラストレーション</a:t>
            </a:r>
          </a:p>
        </p:txBody>
      </p:sp>
    </p:spTree>
    <p:extLst>
      <p:ext uri="{BB962C8B-B14F-4D97-AF65-F5344CB8AC3E}">
        <p14:creationId xmlns:p14="http://schemas.microsoft.com/office/powerpoint/2010/main" val="195532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80">
                                          <p:stCondLst>
                                            <p:cond delay="0"/>
                                          </p:stCondLst>
                                        </p:cTn>
                                        <p:tgtEl>
                                          <p:spTgt spid="12"/>
                                        </p:tgtEl>
                                      </p:cBhvr>
                                    </p:animEffect>
                                    <p:anim calcmode="lin" valueType="num">
                                      <p:cBhvr>
                                        <p:cTn id="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3" dur="26">
                                          <p:stCondLst>
                                            <p:cond delay="650"/>
                                          </p:stCondLst>
                                        </p:cTn>
                                        <p:tgtEl>
                                          <p:spTgt spid="12"/>
                                        </p:tgtEl>
                                      </p:cBhvr>
                                      <p:to x="100000" y="60000"/>
                                    </p:animScale>
                                    <p:animScale>
                                      <p:cBhvr>
                                        <p:cTn id="14" dur="166" decel="50000">
                                          <p:stCondLst>
                                            <p:cond delay="676"/>
                                          </p:stCondLst>
                                        </p:cTn>
                                        <p:tgtEl>
                                          <p:spTgt spid="12"/>
                                        </p:tgtEl>
                                      </p:cBhvr>
                                      <p:to x="100000" y="100000"/>
                                    </p:animScale>
                                    <p:animScale>
                                      <p:cBhvr>
                                        <p:cTn id="15" dur="26">
                                          <p:stCondLst>
                                            <p:cond delay="1312"/>
                                          </p:stCondLst>
                                        </p:cTn>
                                        <p:tgtEl>
                                          <p:spTgt spid="12"/>
                                        </p:tgtEl>
                                      </p:cBhvr>
                                      <p:to x="100000" y="80000"/>
                                    </p:animScale>
                                    <p:animScale>
                                      <p:cBhvr>
                                        <p:cTn id="16" dur="166" decel="50000">
                                          <p:stCondLst>
                                            <p:cond delay="1338"/>
                                          </p:stCondLst>
                                        </p:cTn>
                                        <p:tgtEl>
                                          <p:spTgt spid="12"/>
                                        </p:tgtEl>
                                      </p:cBhvr>
                                      <p:to x="100000" y="100000"/>
                                    </p:animScale>
                                    <p:animScale>
                                      <p:cBhvr>
                                        <p:cTn id="17" dur="26">
                                          <p:stCondLst>
                                            <p:cond delay="1642"/>
                                          </p:stCondLst>
                                        </p:cTn>
                                        <p:tgtEl>
                                          <p:spTgt spid="12"/>
                                        </p:tgtEl>
                                      </p:cBhvr>
                                      <p:to x="100000" y="90000"/>
                                    </p:animScale>
                                    <p:animScale>
                                      <p:cBhvr>
                                        <p:cTn id="18" dur="166" decel="50000">
                                          <p:stCondLst>
                                            <p:cond delay="1668"/>
                                          </p:stCondLst>
                                        </p:cTn>
                                        <p:tgtEl>
                                          <p:spTgt spid="12"/>
                                        </p:tgtEl>
                                      </p:cBhvr>
                                      <p:to x="100000" y="100000"/>
                                    </p:animScale>
                                    <p:animScale>
                                      <p:cBhvr>
                                        <p:cTn id="19" dur="26">
                                          <p:stCondLst>
                                            <p:cond delay="1808"/>
                                          </p:stCondLst>
                                        </p:cTn>
                                        <p:tgtEl>
                                          <p:spTgt spid="12"/>
                                        </p:tgtEl>
                                      </p:cBhvr>
                                      <p:to x="100000" y="95000"/>
                                    </p:animScale>
                                    <p:animScale>
                                      <p:cBhvr>
                                        <p:cTn id="20" dur="166" decel="50000">
                                          <p:stCondLst>
                                            <p:cond delay="1834"/>
                                          </p:stCondLst>
                                        </p:cTn>
                                        <p:tgtEl>
                                          <p:spTgt spid="1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80">
                                          <p:stCondLst>
                                            <p:cond delay="0"/>
                                          </p:stCondLst>
                                        </p:cTn>
                                        <p:tgtEl>
                                          <p:spTgt spid="15"/>
                                        </p:tgtEl>
                                      </p:cBhvr>
                                    </p:animEffect>
                                    <p:anim calcmode="lin" valueType="num">
                                      <p:cBhvr>
                                        <p:cTn id="24"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29" dur="26">
                                          <p:stCondLst>
                                            <p:cond delay="650"/>
                                          </p:stCondLst>
                                        </p:cTn>
                                        <p:tgtEl>
                                          <p:spTgt spid="15"/>
                                        </p:tgtEl>
                                      </p:cBhvr>
                                      <p:to x="100000" y="60000"/>
                                    </p:animScale>
                                    <p:animScale>
                                      <p:cBhvr>
                                        <p:cTn id="30" dur="166" decel="50000">
                                          <p:stCondLst>
                                            <p:cond delay="676"/>
                                          </p:stCondLst>
                                        </p:cTn>
                                        <p:tgtEl>
                                          <p:spTgt spid="15"/>
                                        </p:tgtEl>
                                      </p:cBhvr>
                                      <p:to x="100000" y="100000"/>
                                    </p:animScale>
                                    <p:animScale>
                                      <p:cBhvr>
                                        <p:cTn id="31" dur="26">
                                          <p:stCondLst>
                                            <p:cond delay="1312"/>
                                          </p:stCondLst>
                                        </p:cTn>
                                        <p:tgtEl>
                                          <p:spTgt spid="15"/>
                                        </p:tgtEl>
                                      </p:cBhvr>
                                      <p:to x="100000" y="80000"/>
                                    </p:animScale>
                                    <p:animScale>
                                      <p:cBhvr>
                                        <p:cTn id="32" dur="166" decel="50000">
                                          <p:stCondLst>
                                            <p:cond delay="1338"/>
                                          </p:stCondLst>
                                        </p:cTn>
                                        <p:tgtEl>
                                          <p:spTgt spid="15"/>
                                        </p:tgtEl>
                                      </p:cBhvr>
                                      <p:to x="100000" y="100000"/>
                                    </p:animScale>
                                    <p:animScale>
                                      <p:cBhvr>
                                        <p:cTn id="33" dur="26">
                                          <p:stCondLst>
                                            <p:cond delay="1642"/>
                                          </p:stCondLst>
                                        </p:cTn>
                                        <p:tgtEl>
                                          <p:spTgt spid="15"/>
                                        </p:tgtEl>
                                      </p:cBhvr>
                                      <p:to x="100000" y="90000"/>
                                    </p:animScale>
                                    <p:animScale>
                                      <p:cBhvr>
                                        <p:cTn id="34" dur="166" decel="50000">
                                          <p:stCondLst>
                                            <p:cond delay="1668"/>
                                          </p:stCondLst>
                                        </p:cTn>
                                        <p:tgtEl>
                                          <p:spTgt spid="15"/>
                                        </p:tgtEl>
                                      </p:cBhvr>
                                      <p:to x="100000" y="100000"/>
                                    </p:animScale>
                                    <p:animScale>
                                      <p:cBhvr>
                                        <p:cTn id="35" dur="26">
                                          <p:stCondLst>
                                            <p:cond delay="1808"/>
                                          </p:stCondLst>
                                        </p:cTn>
                                        <p:tgtEl>
                                          <p:spTgt spid="15"/>
                                        </p:tgtEl>
                                      </p:cBhvr>
                                      <p:to x="100000" y="95000"/>
                                    </p:animScale>
                                    <p:animScale>
                                      <p:cBhvr>
                                        <p:cTn id="36" dur="166" decel="50000">
                                          <p:stCondLst>
                                            <p:cond delay="1834"/>
                                          </p:stCondLst>
                                        </p:cTn>
                                        <p:tgtEl>
                                          <p:spTgt spid="15"/>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heel(1)">
                                      <p:cBhvr>
                                        <p:cTn id="4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研究目的</a:t>
            </a:r>
          </a:p>
        </p:txBody>
      </p:sp>
      <p:sp>
        <p:nvSpPr>
          <p:cNvPr id="3" name="コンテンツ プレースホルダー 2"/>
          <p:cNvSpPr>
            <a:spLocks noGrp="1"/>
          </p:cNvSpPr>
          <p:nvPr>
            <p:ph idx="1"/>
          </p:nvPr>
        </p:nvSpPr>
        <p:spPr/>
        <p:txBody>
          <a:bodyPr>
            <a:normAutofit/>
          </a:bodyPr>
          <a:lstStyle/>
          <a:p>
            <a:pPr marL="0" indent="0" algn="ctr">
              <a:buNone/>
            </a:pPr>
            <a:r>
              <a:rPr lang="ja-JP" altLang="en-US" sz="4400" dirty="0">
                <a:latin typeface="ＭＳ Ｐゴシック" panose="020B0600070205080204" pitchFamily="50" charset="-128"/>
                <a:ea typeface="ＭＳ Ｐゴシック" panose="020B0600070205080204" pitchFamily="50" charset="-128"/>
              </a:rPr>
              <a:t>　</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a:latin typeface="ＭＳ Ｐゴシック" panose="020B0600070205080204" pitchFamily="50" charset="-128"/>
                <a:ea typeface="ＭＳ Ｐゴシック" panose="020B0600070205080204" pitchFamily="50" charset="-128"/>
              </a:rPr>
              <a:t>ネット動画視聴時の</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a:latin typeface="ＭＳ Ｐゴシック" panose="020B0600070205080204" pitchFamily="50" charset="-128"/>
                <a:ea typeface="ＭＳ Ｐゴシック" panose="020B0600070205080204" pitchFamily="50" charset="-128"/>
              </a:rPr>
              <a:t>不快感の度合いと内容の関連性について</a:t>
            </a:r>
            <a:endParaRPr lang="en-US" altLang="ja-JP" sz="4400" dirty="0">
              <a:latin typeface="ＭＳ Ｐゴシック" panose="020B0600070205080204" pitchFamily="50" charset="-128"/>
              <a:ea typeface="ＭＳ Ｐゴシック" panose="020B0600070205080204" pitchFamily="50" charset="-128"/>
            </a:endParaRPr>
          </a:p>
          <a:p>
            <a:pPr marL="0" indent="0" algn="ctr">
              <a:buNone/>
            </a:pPr>
            <a:r>
              <a:rPr lang="ja-JP" altLang="en-US" sz="4400" dirty="0">
                <a:latin typeface="ＭＳ Ｐゴシック" panose="020B0600070205080204" pitchFamily="50" charset="-128"/>
                <a:ea typeface="ＭＳ Ｐゴシック" panose="020B0600070205080204" pitchFamily="50" charset="-128"/>
              </a:rPr>
              <a:t>明らかにする</a:t>
            </a:r>
            <a:endParaRPr lang="en-US" altLang="ja-JP" sz="4400" dirty="0">
              <a:latin typeface="ＭＳ Ｐゴシック" panose="020B0600070205080204" pitchFamily="50" charset="-128"/>
              <a:ea typeface="ＭＳ Ｐゴシック" panose="020B0600070205080204" pitchFamily="50" charset="-128"/>
            </a:endParaRP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14</a:t>
            </a:fld>
            <a:endParaRPr kumimoji="1" lang="ja-JP" altLang="en-US"/>
          </a:p>
        </p:txBody>
      </p:sp>
      <p:sp>
        <p:nvSpPr>
          <p:cNvPr id="4" name="フッター プレースホルダー 3">
            <a:extLst>
              <a:ext uri="{FF2B5EF4-FFF2-40B4-BE49-F238E27FC236}">
                <a16:creationId xmlns:a16="http://schemas.microsoft.com/office/drawing/2014/main" id="{38627410-00E8-4A9E-B4D1-12ADDA8266A2}"/>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590806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1325563"/>
          </a:xfrm>
          <a:solidFill>
            <a:schemeClr val="accent5">
              <a:lumMod val="50000"/>
            </a:schemeClr>
          </a:solidFill>
        </p:spPr>
        <p:txBody>
          <a:bodyPr/>
          <a:lstStyle/>
          <a:p>
            <a:r>
              <a:rPr kumimoji="1" lang="ja-JP" altLang="en-US">
                <a:solidFill>
                  <a:schemeClr val="bg1"/>
                </a:solidFill>
                <a:latin typeface="ＭＳ Ｐゴシック" panose="020B0600070205080204" pitchFamily="50" charset="-128"/>
                <a:ea typeface="ＭＳ Ｐゴシック" panose="020B0600070205080204" pitchFamily="50" charset="-128"/>
              </a:rPr>
              <a:t>仮説導出</a:t>
            </a:r>
            <a:endParaRPr kumimoji="1" lang="ja-JP" altLang="en-US" dirty="0">
              <a:solidFill>
                <a:schemeClr val="bg1"/>
              </a:solidFill>
              <a:latin typeface="ＭＳ Ｐゴシック" panose="020B0600070205080204" pitchFamily="50" charset="-128"/>
              <a:ea typeface="ＭＳ Ｐゴシック" panose="020B0600070205080204" pitchFamily="50" charset="-128"/>
            </a:endParaRPr>
          </a:p>
        </p:txBody>
      </p:sp>
      <p:pic>
        <p:nvPicPr>
          <p:cNvPr id="4" name="コンテンツ プレースホルダー 3">
            <a:extLst>
              <a:ext uri="{FF2B5EF4-FFF2-40B4-BE49-F238E27FC236}">
                <a16:creationId xmlns:a16="http://schemas.microsoft.com/office/drawing/2014/main" id="{07EFE95D-0067-4119-87C7-3A2B0F5367F5}"/>
              </a:ext>
            </a:extLst>
          </p:cNvPr>
          <p:cNvPicPr>
            <a:picLocks noGrp="1" noChangeAspect="1"/>
          </p:cNvPicPr>
          <p:nvPr>
            <p:ph idx="1"/>
          </p:nvPr>
        </p:nvPicPr>
        <p:blipFill>
          <a:blip r:embed="rId2"/>
          <a:stretch>
            <a:fillRect/>
          </a:stretch>
        </p:blipFill>
        <p:spPr>
          <a:xfrm>
            <a:off x="1313211" y="1825625"/>
            <a:ext cx="9565577" cy="4351338"/>
          </a:xfrm>
          <a:prstGeom prst="rect">
            <a:avLst/>
          </a:prstGeom>
        </p:spPr>
      </p:pic>
      <p:sp>
        <p:nvSpPr>
          <p:cNvPr id="6" name="スライド番号プレースホルダー 5"/>
          <p:cNvSpPr>
            <a:spLocks noGrp="1"/>
          </p:cNvSpPr>
          <p:nvPr>
            <p:ph type="sldNum" sz="quarter" idx="12"/>
          </p:nvPr>
        </p:nvSpPr>
        <p:spPr>
          <a:xfrm>
            <a:off x="8610600" y="6356350"/>
            <a:ext cx="2743200" cy="365125"/>
          </a:xfrm>
        </p:spPr>
        <p:txBody>
          <a:bodyPr/>
          <a:lstStyle/>
          <a:p>
            <a:fld id="{AF0ADFDF-7494-462A-BE98-A21DE53568CE}" type="slidenum">
              <a:rPr kumimoji="1" lang="ja-JP" altLang="en-US" smtClean="0"/>
              <a:t>15</a:t>
            </a:fld>
            <a:endParaRPr kumimoji="1" lang="ja-JP" altLang="en-US"/>
          </a:p>
        </p:txBody>
      </p:sp>
      <p:pic>
        <p:nvPicPr>
          <p:cNvPr id="5" name="図 4">
            <a:extLst>
              <a:ext uri="{FF2B5EF4-FFF2-40B4-BE49-F238E27FC236}">
                <a16:creationId xmlns:a16="http://schemas.microsoft.com/office/drawing/2014/main" id="{A7D55CB4-A85E-4BD2-9DB2-5B8C86C26CAB}"/>
              </a:ext>
            </a:extLst>
          </p:cNvPr>
          <p:cNvPicPr>
            <a:picLocks noChangeAspect="1"/>
          </p:cNvPicPr>
          <p:nvPr/>
        </p:nvPicPr>
        <p:blipFill>
          <a:blip r:embed="rId3"/>
          <a:stretch>
            <a:fillRect/>
          </a:stretch>
        </p:blipFill>
        <p:spPr>
          <a:xfrm>
            <a:off x="4686732" y="4482379"/>
            <a:ext cx="2818533" cy="1873971"/>
          </a:xfrm>
          <a:prstGeom prst="rect">
            <a:avLst/>
          </a:prstGeom>
        </p:spPr>
      </p:pic>
    </p:spTree>
    <p:extLst>
      <p:ext uri="{BB962C8B-B14F-4D97-AF65-F5344CB8AC3E}">
        <p14:creationId xmlns:p14="http://schemas.microsoft.com/office/powerpoint/2010/main" val="1389510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仮説導出</a:t>
            </a:r>
          </a:p>
        </p:txBody>
      </p:sp>
      <p:sp>
        <p:nvSpPr>
          <p:cNvPr id="3" name="コンテンツ プレースホルダー 2"/>
          <p:cNvSpPr>
            <a:spLocks noGrp="1"/>
          </p:cNvSpPr>
          <p:nvPr>
            <p:ph idx="1"/>
          </p:nvPr>
        </p:nvSpPr>
        <p:spPr>
          <a:xfrm>
            <a:off x="838199" y="1825625"/>
            <a:ext cx="4135747" cy="4351338"/>
          </a:xfrm>
        </p:spPr>
        <p:txBody>
          <a:bodyPr>
            <a:normAutofit lnSpcReduction="10000"/>
          </a:bodyPr>
          <a:lstStyle/>
          <a:p>
            <a:pPr marL="0" indent="0">
              <a:buNone/>
            </a:pPr>
            <a:r>
              <a:rPr lang="ja-JP" altLang="en-US" sz="3600" u="sng" dirty="0">
                <a:latin typeface="ＭＳ Ｐゴシック" panose="020B0600070205080204" pitchFamily="50" charset="-128"/>
                <a:ea typeface="ＭＳ Ｐゴシック" panose="020B0600070205080204" pitchFamily="50" charset="-128"/>
              </a:rPr>
              <a:t>認知的均衡理論</a:t>
            </a:r>
            <a:endParaRPr lang="en-US" altLang="ja-JP" u="sng" dirty="0">
              <a:latin typeface="ＭＳ Ｐゴシック" panose="020B0600070205080204" pitchFamily="50" charset="-128"/>
              <a:ea typeface="ＭＳ Ｐゴシック" panose="020B0600070205080204" pitchFamily="50" charset="-128"/>
            </a:endParaRPr>
          </a:p>
          <a:p>
            <a:pPr marL="0" indent="0">
              <a:buNone/>
            </a:pPr>
            <a:r>
              <a:rPr lang="ja-JP" altLang="en-US" sz="3200" u="sng" dirty="0">
                <a:latin typeface="ＭＳ Ｐゴシック" panose="020B0600070205080204" pitchFamily="50" charset="-128"/>
                <a:ea typeface="ＭＳ Ｐゴシック" panose="020B0600070205080204" pitchFamily="50" charset="-128"/>
              </a:rPr>
              <a:t>（ハイダー）</a:t>
            </a:r>
            <a:endParaRPr lang="en-US" altLang="ja-JP" sz="3200" u="sng" dirty="0">
              <a:latin typeface="ＭＳ Ｐゴシック" panose="020B0600070205080204" pitchFamily="50" charset="-128"/>
              <a:ea typeface="ＭＳ Ｐゴシック" panose="020B0600070205080204" pitchFamily="50" charset="-128"/>
            </a:endParaRPr>
          </a:p>
          <a:p>
            <a:pPr marL="0" indent="0">
              <a:buNone/>
            </a:pPr>
            <a:endParaRPr lang="en-US" altLang="ja-JP"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自分</a:t>
            </a:r>
            <a:r>
              <a:rPr lang="en-US" altLang="ja-JP" dirty="0">
                <a:latin typeface="ＭＳ Ｐゴシック" panose="020B0600070205080204" pitchFamily="50" charset="-128"/>
                <a:ea typeface="ＭＳ Ｐゴシック" panose="020B0600070205080204" pitchFamily="50" charset="-128"/>
              </a:rPr>
              <a:t>(P)</a:t>
            </a:r>
            <a:r>
              <a:rPr lang="ja-JP" altLang="en-US" dirty="0">
                <a:latin typeface="ＭＳ Ｐゴシック" panose="020B0600070205080204" pitchFamily="50" charset="-128"/>
                <a:ea typeface="ＭＳ Ｐゴシック" panose="020B0600070205080204" pitchFamily="50" charset="-128"/>
              </a:rPr>
              <a:t>と、他者</a:t>
            </a:r>
            <a:r>
              <a:rPr lang="en-US" altLang="ja-JP" dirty="0">
                <a:latin typeface="ＭＳ Ｐゴシック" panose="020B0600070205080204" pitchFamily="50" charset="-128"/>
                <a:ea typeface="ＭＳ Ｐゴシック" panose="020B0600070205080204" pitchFamily="50" charset="-128"/>
              </a:rPr>
              <a:t>(O)</a:t>
            </a:r>
            <a:r>
              <a:rPr lang="ja-JP" altLang="en-US" dirty="0">
                <a:latin typeface="ＭＳ Ｐゴシック" panose="020B0600070205080204" pitchFamily="50" charset="-128"/>
                <a:ea typeface="ＭＳ Ｐゴシック" panose="020B0600070205080204" pitchFamily="50" charset="-128"/>
              </a:rPr>
              <a:t>と、　　対象</a:t>
            </a:r>
            <a:r>
              <a:rPr lang="en-US" altLang="ja-JP" dirty="0">
                <a:latin typeface="ＭＳ Ｐゴシック" panose="020B0600070205080204" pitchFamily="50" charset="-128"/>
                <a:ea typeface="ＭＳ Ｐゴシック" panose="020B0600070205080204" pitchFamily="50" charset="-128"/>
              </a:rPr>
              <a:t>(X)</a:t>
            </a:r>
            <a:r>
              <a:rPr lang="ja-JP" altLang="en-US" dirty="0">
                <a:latin typeface="ＭＳ Ｐゴシック" panose="020B0600070205080204" pitchFamily="50" charset="-128"/>
                <a:ea typeface="ＭＳ Ｐゴシック" panose="020B0600070205080204" pitchFamily="50" charset="-128"/>
              </a:rPr>
              <a:t>の間には、均衡　状態と不均衡状態があり、不均衡状態にある場合は不均衡を解消するように動機付けられるという理論</a:t>
            </a:r>
            <a:endParaRPr lang="en-US" altLang="ja-JP" dirty="0">
              <a:latin typeface="ＭＳ Ｐゴシック" panose="020B0600070205080204" pitchFamily="50" charset="-128"/>
              <a:ea typeface="ＭＳ Ｐゴシック" panose="020B0600070205080204" pitchFamily="50" charset="-128"/>
            </a:endParaRP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16</a:t>
            </a:fld>
            <a:endParaRPr kumimoji="1" lang="ja-JP" altLang="en-US"/>
          </a:p>
        </p:txBody>
      </p:sp>
      <p:pic>
        <p:nvPicPr>
          <p:cNvPr id="4" name="図 3">
            <a:extLst>
              <a:ext uri="{FF2B5EF4-FFF2-40B4-BE49-F238E27FC236}">
                <a16:creationId xmlns:a16="http://schemas.microsoft.com/office/drawing/2014/main" id="{95CC0DF9-AE7B-4794-9473-109143975405}"/>
              </a:ext>
            </a:extLst>
          </p:cNvPr>
          <p:cNvPicPr>
            <a:picLocks noChangeAspect="1"/>
          </p:cNvPicPr>
          <p:nvPr/>
        </p:nvPicPr>
        <p:blipFill>
          <a:blip r:embed="rId2"/>
          <a:stretch>
            <a:fillRect/>
          </a:stretch>
        </p:blipFill>
        <p:spPr>
          <a:xfrm>
            <a:off x="4973947" y="2125956"/>
            <a:ext cx="6379853" cy="3704431"/>
          </a:xfrm>
          <a:prstGeom prst="rect">
            <a:avLst/>
          </a:prstGeom>
        </p:spPr>
      </p:pic>
      <p:sp>
        <p:nvSpPr>
          <p:cNvPr id="5" name="フッター プレースホルダー 4">
            <a:extLst>
              <a:ext uri="{FF2B5EF4-FFF2-40B4-BE49-F238E27FC236}">
                <a16:creationId xmlns:a16="http://schemas.microsoft.com/office/drawing/2014/main" id="{A8A0E126-CE1C-48A7-80FB-317292A2BE04}"/>
              </a:ext>
            </a:extLst>
          </p:cNvPr>
          <p:cNvSpPr>
            <a:spLocks noGrp="1"/>
          </p:cNvSpPr>
          <p:nvPr>
            <p:ph type="ftr" sz="quarter" idx="11"/>
          </p:nvPr>
        </p:nvSpPr>
        <p:spPr>
          <a:xfrm>
            <a:off x="2425148" y="6074819"/>
            <a:ext cx="7341704" cy="628107"/>
          </a:xfrm>
        </p:spPr>
        <p:txBody>
          <a:bodyPr/>
          <a:lstStyle/>
          <a:p>
            <a:r>
              <a:rPr lang="en-US" altLang="ja-JP" sz="1600" dirty="0">
                <a:solidFill>
                  <a:schemeClr val="tx1"/>
                </a:solidFill>
              </a:rPr>
              <a:t>Skepticism is Beautiful</a:t>
            </a:r>
          </a:p>
          <a:p>
            <a:r>
              <a:rPr lang="en-US" altLang="ja-JP" sz="1600" dirty="0">
                <a:solidFill>
                  <a:schemeClr val="tx1"/>
                </a:solidFill>
              </a:rPr>
              <a:t>http://d.hatena.ne.jp/lets_skeptic/20080725/p1</a:t>
            </a:r>
            <a:endParaRPr kumimoji="1" lang="ja-JP" altLang="en-US" sz="1600" dirty="0">
              <a:solidFill>
                <a:schemeClr val="tx1"/>
              </a:solidFill>
            </a:endParaRPr>
          </a:p>
        </p:txBody>
      </p:sp>
    </p:spTree>
    <p:extLst>
      <p:ext uri="{BB962C8B-B14F-4D97-AF65-F5344CB8AC3E}">
        <p14:creationId xmlns:p14="http://schemas.microsoft.com/office/powerpoint/2010/main" val="36624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1AD082A6-0CC4-4114-974F-5A8B321BDB1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BA54113-E318-4B39-9E87-2C04E8A20F39}"/>
              </a:ext>
            </a:extLst>
          </p:cNvPr>
          <p:cNvSpPr>
            <a:spLocks noGrp="1"/>
          </p:cNvSpPr>
          <p:nvPr>
            <p:ph type="sldNum" sz="quarter" idx="12"/>
          </p:nvPr>
        </p:nvSpPr>
        <p:spPr/>
        <p:txBody>
          <a:bodyPr/>
          <a:lstStyle/>
          <a:p>
            <a:fld id="{AF0ADFDF-7494-462A-BE98-A21DE53568CE}" type="slidenum">
              <a:rPr kumimoji="1" lang="ja-JP" altLang="en-US" smtClean="0"/>
              <a:t>17</a:t>
            </a:fld>
            <a:endParaRPr kumimoji="1" lang="ja-JP" altLang="en-US"/>
          </a:p>
        </p:txBody>
      </p:sp>
      <p:sp>
        <p:nvSpPr>
          <p:cNvPr id="9" name="タイトル 1">
            <a:extLst>
              <a:ext uri="{FF2B5EF4-FFF2-40B4-BE49-F238E27FC236}">
                <a16:creationId xmlns:a16="http://schemas.microsoft.com/office/drawing/2014/main" id="{DBD28623-049C-45B1-8A1A-63417C5E5B89}"/>
              </a:ext>
            </a:extLst>
          </p:cNvPr>
          <p:cNvSpPr>
            <a:spLocks noGrp="1"/>
          </p:cNvSpPr>
          <p:nvPr>
            <p:ph type="title"/>
          </p:nvPr>
        </p:nvSpPr>
        <p:spPr>
          <a:solidFill>
            <a:schemeClr val="accent5">
              <a:lumMod val="50000"/>
            </a:schemeClr>
          </a:solidFill>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仮説導出</a:t>
            </a:r>
          </a:p>
        </p:txBody>
      </p:sp>
      <p:pic>
        <p:nvPicPr>
          <p:cNvPr id="21" name="コンテンツ プレースホルダー 20">
            <a:extLst>
              <a:ext uri="{FF2B5EF4-FFF2-40B4-BE49-F238E27FC236}">
                <a16:creationId xmlns:a16="http://schemas.microsoft.com/office/drawing/2014/main" id="{701D315A-3707-4C68-A927-137EC26F7B8D}"/>
              </a:ext>
            </a:extLst>
          </p:cNvPr>
          <p:cNvPicPr>
            <a:picLocks noGrp="1" noChangeAspect="1"/>
          </p:cNvPicPr>
          <p:nvPr>
            <p:ph idx="1"/>
          </p:nvPr>
        </p:nvPicPr>
        <p:blipFill>
          <a:blip r:embed="rId2"/>
          <a:stretch>
            <a:fillRect/>
          </a:stretch>
        </p:blipFill>
        <p:spPr>
          <a:xfrm>
            <a:off x="3424005" y="4031867"/>
            <a:ext cx="695004" cy="695004"/>
          </a:xfrm>
          <a:prstGeom prst="rect">
            <a:avLst/>
          </a:prstGeom>
        </p:spPr>
      </p:pic>
      <p:sp>
        <p:nvSpPr>
          <p:cNvPr id="11" name="スライド番号プレースホルダー 5">
            <a:extLst>
              <a:ext uri="{FF2B5EF4-FFF2-40B4-BE49-F238E27FC236}">
                <a16:creationId xmlns:a16="http://schemas.microsoft.com/office/drawing/2014/main" id="{E86FD86D-1346-4548-B5DA-3C76CB7E24AE}"/>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AF0ADFDF-7494-462A-BE98-A21DE53568CE}" type="slidenum">
              <a:rPr lang="ja-JP" altLang="en-US" smtClean="0"/>
              <a:pPr/>
              <a:t>17</a:t>
            </a:fld>
            <a:endParaRPr lang="ja-JP" altLang="en-US"/>
          </a:p>
        </p:txBody>
      </p:sp>
      <p:sp>
        <p:nvSpPr>
          <p:cNvPr id="12" name="楕円 11">
            <a:extLst>
              <a:ext uri="{FF2B5EF4-FFF2-40B4-BE49-F238E27FC236}">
                <a16:creationId xmlns:a16="http://schemas.microsoft.com/office/drawing/2014/main" id="{2266C9DE-2335-4F80-9648-AF7A998D69A8}"/>
              </a:ext>
            </a:extLst>
          </p:cNvPr>
          <p:cNvSpPr/>
          <p:nvPr/>
        </p:nvSpPr>
        <p:spPr>
          <a:xfrm>
            <a:off x="965993" y="1820782"/>
            <a:ext cx="3249637" cy="2236766"/>
          </a:xfrm>
          <a:prstGeom prst="ellipse">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b="1" dirty="0">
                <a:solidFill>
                  <a:schemeClr val="tx1"/>
                </a:solidFill>
              </a:rPr>
              <a:t>自分</a:t>
            </a:r>
            <a:endParaRPr kumimoji="1" lang="en-US" altLang="ja-JP" sz="4800" b="1" dirty="0">
              <a:solidFill>
                <a:schemeClr val="tx1"/>
              </a:solidFill>
            </a:endParaRPr>
          </a:p>
          <a:p>
            <a:pPr algn="ctr"/>
            <a:r>
              <a:rPr kumimoji="1" lang="en-US" altLang="ja-JP" sz="4800" b="1" dirty="0">
                <a:solidFill>
                  <a:schemeClr val="tx1"/>
                </a:solidFill>
              </a:rPr>
              <a:t>(P)</a:t>
            </a:r>
            <a:endParaRPr kumimoji="1" lang="ja-JP" altLang="en-US" sz="4800" b="1" dirty="0">
              <a:solidFill>
                <a:schemeClr val="tx1"/>
              </a:solidFill>
            </a:endParaRPr>
          </a:p>
        </p:txBody>
      </p:sp>
      <p:sp>
        <p:nvSpPr>
          <p:cNvPr id="13" name="楕円 12">
            <a:extLst>
              <a:ext uri="{FF2B5EF4-FFF2-40B4-BE49-F238E27FC236}">
                <a16:creationId xmlns:a16="http://schemas.microsoft.com/office/drawing/2014/main" id="{BB669E0A-9AAF-460B-92D5-304B65660BF3}"/>
              </a:ext>
            </a:extLst>
          </p:cNvPr>
          <p:cNvSpPr/>
          <p:nvPr/>
        </p:nvSpPr>
        <p:spPr>
          <a:xfrm>
            <a:off x="7796973" y="1740001"/>
            <a:ext cx="3514204" cy="2371371"/>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b="1" dirty="0">
                <a:solidFill>
                  <a:schemeClr val="tx1"/>
                </a:solidFill>
              </a:rPr>
              <a:t>観たい</a:t>
            </a:r>
            <a:endParaRPr lang="en-US" altLang="ja-JP" sz="4000" b="1" dirty="0">
              <a:solidFill>
                <a:schemeClr val="tx1"/>
              </a:solidFill>
            </a:endParaRPr>
          </a:p>
          <a:p>
            <a:pPr algn="ctr"/>
            <a:r>
              <a:rPr lang="ja-JP" altLang="en-US" sz="4000" b="1" dirty="0">
                <a:solidFill>
                  <a:schemeClr val="tx1"/>
                </a:solidFill>
              </a:rPr>
              <a:t>動画</a:t>
            </a:r>
            <a:endParaRPr lang="en-US" altLang="ja-JP" sz="4000" b="1" dirty="0">
              <a:solidFill>
                <a:schemeClr val="tx1"/>
              </a:solidFill>
            </a:endParaRPr>
          </a:p>
          <a:p>
            <a:pPr algn="ctr"/>
            <a:r>
              <a:rPr kumimoji="1" lang="en-US" altLang="ja-JP" sz="4000" b="1" dirty="0">
                <a:solidFill>
                  <a:schemeClr val="tx1"/>
                </a:solidFill>
              </a:rPr>
              <a:t>(O)</a:t>
            </a:r>
            <a:endParaRPr kumimoji="1" lang="ja-JP" altLang="en-US" sz="4000" b="1" dirty="0">
              <a:solidFill>
                <a:schemeClr val="tx1"/>
              </a:solidFill>
            </a:endParaRPr>
          </a:p>
        </p:txBody>
      </p:sp>
      <p:sp>
        <p:nvSpPr>
          <p:cNvPr id="14" name="楕円 13">
            <a:extLst>
              <a:ext uri="{FF2B5EF4-FFF2-40B4-BE49-F238E27FC236}">
                <a16:creationId xmlns:a16="http://schemas.microsoft.com/office/drawing/2014/main" id="{BCBC491B-8C92-4EAC-87F8-C3BCEB492E4B}"/>
              </a:ext>
            </a:extLst>
          </p:cNvPr>
          <p:cNvSpPr/>
          <p:nvPr/>
        </p:nvSpPr>
        <p:spPr>
          <a:xfrm>
            <a:off x="4322146" y="4547286"/>
            <a:ext cx="3390313" cy="224950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b="1" dirty="0">
                <a:solidFill>
                  <a:schemeClr val="tx1"/>
                </a:solidFill>
              </a:rPr>
              <a:t>動画広告</a:t>
            </a:r>
            <a:endParaRPr kumimoji="1" lang="en-US" altLang="ja-JP" sz="4000" b="1" dirty="0">
              <a:solidFill>
                <a:schemeClr val="tx1"/>
              </a:solidFill>
            </a:endParaRPr>
          </a:p>
          <a:p>
            <a:pPr algn="ctr"/>
            <a:r>
              <a:rPr lang="en-US" altLang="ja-JP" sz="4000" b="1" dirty="0">
                <a:solidFill>
                  <a:schemeClr val="tx1"/>
                </a:solidFill>
              </a:rPr>
              <a:t>(X)</a:t>
            </a:r>
            <a:endParaRPr kumimoji="1" lang="ja-JP" altLang="en-US" sz="4000" b="1" dirty="0">
              <a:solidFill>
                <a:schemeClr val="tx1"/>
              </a:solidFill>
            </a:endParaRPr>
          </a:p>
        </p:txBody>
      </p:sp>
      <p:sp>
        <p:nvSpPr>
          <p:cNvPr id="15" name="矢印: 右 14">
            <a:extLst>
              <a:ext uri="{FF2B5EF4-FFF2-40B4-BE49-F238E27FC236}">
                <a16:creationId xmlns:a16="http://schemas.microsoft.com/office/drawing/2014/main" id="{551EBC29-2C3B-4019-B255-607CB0CEF8A7}"/>
              </a:ext>
            </a:extLst>
          </p:cNvPr>
          <p:cNvSpPr/>
          <p:nvPr/>
        </p:nvSpPr>
        <p:spPr>
          <a:xfrm>
            <a:off x="4449493" y="2876373"/>
            <a:ext cx="2982350" cy="484632"/>
          </a:xfrm>
          <a:prstGeom prst="right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highlight>
                <a:srgbClr val="FFFF00"/>
              </a:highlight>
            </a:endParaRPr>
          </a:p>
        </p:txBody>
      </p:sp>
      <p:sp>
        <p:nvSpPr>
          <p:cNvPr id="16" name="矢印: 右 15">
            <a:extLst>
              <a:ext uri="{FF2B5EF4-FFF2-40B4-BE49-F238E27FC236}">
                <a16:creationId xmlns:a16="http://schemas.microsoft.com/office/drawing/2014/main" id="{DCC0E7EB-CF19-475D-8AB1-0C7DB1A4474E}"/>
              </a:ext>
            </a:extLst>
          </p:cNvPr>
          <p:cNvSpPr/>
          <p:nvPr/>
        </p:nvSpPr>
        <p:spPr>
          <a:xfrm rot="8265349">
            <a:off x="7472037" y="4581575"/>
            <a:ext cx="1900292" cy="484632"/>
          </a:xfrm>
          <a:prstGeom prst="rightArrow">
            <a:avLst>
              <a:gd name="adj1" fmla="val 50000"/>
              <a:gd name="adj2" fmla="val 50000"/>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矢印: 右 16">
            <a:extLst>
              <a:ext uri="{FF2B5EF4-FFF2-40B4-BE49-F238E27FC236}">
                <a16:creationId xmlns:a16="http://schemas.microsoft.com/office/drawing/2014/main" id="{9A620AD5-4BFE-4B5F-AE2E-3C72D30C870D}"/>
              </a:ext>
            </a:extLst>
          </p:cNvPr>
          <p:cNvSpPr/>
          <p:nvPr/>
        </p:nvSpPr>
        <p:spPr>
          <a:xfrm rot="2338003">
            <a:off x="2379553" y="4604028"/>
            <a:ext cx="2175905" cy="548240"/>
          </a:xfrm>
          <a:prstGeom prst="rightArrow">
            <a:avLst>
              <a:gd name="adj1" fmla="val 47881"/>
              <a:gd name="adj2" fmla="val 50000"/>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四角形 17">
            <a:extLst>
              <a:ext uri="{FF2B5EF4-FFF2-40B4-BE49-F238E27FC236}">
                <a16:creationId xmlns:a16="http://schemas.microsoft.com/office/drawing/2014/main" id="{1BB91F6D-9B30-4FD6-9F3A-E510F66BFE23}"/>
              </a:ext>
            </a:extLst>
          </p:cNvPr>
          <p:cNvSpPr/>
          <p:nvPr/>
        </p:nvSpPr>
        <p:spPr>
          <a:xfrm>
            <a:off x="4744914" y="1880096"/>
            <a:ext cx="2391508" cy="861340"/>
          </a:xfrm>
          <a:prstGeom prst="wedgeRectCallout">
            <a:avLst>
              <a:gd name="adj1" fmla="val -28571"/>
              <a:gd name="adj2" fmla="val 8004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ln>
                  <a:solidFill>
                    <a:schemeClr val="tx1"/>
                  </a:solidFill>
                </a:ln>
                <a:solidFill>
                  <a:schemeClr val="tx1"/>
                </a:solidFill>
              </a:rPr>
              <a:t>好意的</a:t>
            </a:r>
          </a:p>
        </p:txBody>
      </p:sp>
      <p:sp>
        <p:nvSpPr>
          <p:cNvPr id="19" name="吹き出し: 四角形 18">
            <a:extLst>
              <a:ext uri="{FF2B5EF4-FFF2-40B4-BE49-F238E27FC236}">
                <a16:creationId xmlns:a16="http://schemas.microsoft.com/office/drawing/2014/main" id="{8D35EB99-C7B5-4329-9B7D-9D3FF07E90D8}"/>
              </a:ext>
            </a:extLst>
          </p:cNvPr>
          <p:cNvSpPr/>
          <p:nvPr/>
        </p:nvSpPr>
        <p:spPr>
          <a:xfrm>
            <a:off x="8814215" y="5276538"/>
            <a:ext cx="2397735" cy="1188852"/>
          </a:xfrm>
          <a:prstGeom prst="wedgeRectCallout">
            <a:avLst>
              <a:gd name="adj1" fmla="val -70365"/>
              <a:gd name="adj2" fmla="val -5252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ln>
                  <a:solidFill>
                    <a:schemeClr val="tx1"/>
                  </a:solidFill>
                </a:ln>
                <a:solidFill>
                  <a:schemeClr val="tx1"/>
                </a:solidFill>
              </a:rPr>
              <a:t>関連度が高い</a:t>
            </a:r>
          </a:p>
        </p:txBody>
      </p:sp>
      <p:sp>
        <p:nvSpPr>
          <p:cNvPr id="20" name="吹き出し: 四角形 19">
            <a:extLst>
              <a:ext uri="{FF2B5EF4-FFF2-40B4-BE49-F238E27FC236}">
                <a16:creationId xmlns:a16="http://schemas.microsoft.com/office/drawing/2014/main" id="{5FC3B3A3-6707-4707-BB86-2CB1EB198ADC}"/>
              </a:ext>
            </a:extLst>
          </p:cNvPr>
          <p:cNvSpPr/>
          <p:nvPr/>
        </p:nvSpPr>
        <p:spPr>
          <a:xfrm>
            <a:off x="838199" y="5229314"/>
            <a:ext cx="2789421" cy="1283299"/>
          </a:xfrm>
          <a:prstGeom prst="wedgeRectCallout">
            <a:avLst>
              <a:gd name="adj1" fmla="val 35829"/>
              <a:gd name="adj2" fmla="val -7650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ln>
                  <a:solidFill>
                    <a:schemeClr val="tx1"/>
                  </a:solidFill>
                </a:ln>
                <a:solidFill>
                  <a:schemeClr val="tx1"/>
                </a:solidFill>
              </a:rPr>
              <a:t>不快感が減る？</a:t>
            </a:r>
          </a:p>
        </p:txBody>
      </p:sp>
      <p:pic>
        <p:nvPicPr>
          <p:cNvPr id="22" name="図 21">
            <a:extLst>
              <a:ext uri="{FF2B5EF4-FFF2-40B4-BE49-F238E27FC236}">
                <a16:creationId xmlns:a16="http://schemas.microsoft.com/office/drawing/2014/main" id="{BD23E138-4465-4A08-AADD-3ABBBE3B1786}"/>
              </a:ext>
            </a:extLst>
          </p:cNvPr>
          <p:cNvPicPr>
            <a:picLocks noChangeAspect="1"/>
          </p:cNvPicPr>
          <p:nvPr/>
        </p:nvPicPr>
        <p:blipFill>
          <a:blip r:embed="rId3"/>
          <a:stretch>
            <a:fillRect/>
          </a:stretch>
        </p:blipFill>
        <p:spPr>
          <a:xfrm>
            <a:off x="3971018" y="4726871"/>
            <a:ext cx="695004" cy="231668"/>
          </a:xfrm>
          <a:prstGeom prst="rect">
            <a:avLst/>
          </a:prstGeom>
        </p:spPr>
      </p:pic>
      <p:pic>
        <p:nvPicPr>
          <p:cNvPr id="23" name="図 22">
            <a:extLst>
              <a:ext uri="{FF2B5EF4-FFF2-40B4-BE49-F238E27FC236}">
                <a16:creationId xmlns:a16="http://schemas.microsoft.com/office/drawing/2014/main" id="{D643051A-87A1-4AED-A1FC-3FFD406FA1F3}"/>
              </a:ext>
            </a:extLst>
          </p:cNvPr>
          <p:cNvPicPr>
            <a:picLocks noChangeAspect="1"/>
          </p:cNvPicPr>
          <p:nvPr/>
        </p:nvPicPr>
        <p:blipFill>
          <a:blip r:embed="rId4"/>
          <a:stretch>
            <a:fillRect/>
          </a:stretch>
        </p:blipFill>
        <p:spPr>
          <a:xfrm>
            <a:off x="5508060" y="3285833"/>
            <a:ext cx="695004" cy="695004"/>
          </a:xfrm>
          <a:prstGeom prst="rect">
            <a:avLst/>
          </a:prstGeom>
        </p:spPr>
      </p:pic>
      <p:pic>
        <p:nvPicPr>
          <p:cNvPr id="24" name="図 23">
            <a:extLst>
              <a:ext uri="{FF2B5EF4-FFF2-40B4-BE49-F238E27FC236}">
                <a16:creationId xmlns:a16="http://schemas.microsoft.com/office/drawing/2014/main" id="{47DE55D1-F4E5-4C79-921F-B7F977B37016}"/>
              </a:ext>
            </a:extLst>
          </p:cNvPr>
          <p:cNvPicPr>
            <a:picLocks noChangeAspect="1"/>
          </p:cNvPicPr>
          <p:nvPr/>
        </p:nvPicPr>
        <p:blipFill>
          <a:blip r:embed="rId4"/>
          <a:stretch>
            <a:fillRect/>
          </a:stretch>
        </p:blipFill>
        <p:spPr>
          <a:xfrm>
            <a:off x="7513656" y="4174437"/>
            <a:ext cx="695004" cy="695004"/>
          </a:xfrm>
          <a:prstGeom prst="rect">
            <a:avLst/>
          </a:prstGeom>
        </p:spPr>
      </p:pic>
    </p:spTree>
    <p:extLst>
      <p:ext uri="{BB962C8B-B14F-4D97-AF65-F5344CB8AC3E}">
        <p14:creationId xmlns:p14="http://schemas.microsoft.com/office/powerpoint/2010/main" val="2302026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仮説</a:t>
            </a:r>
          </a:p>
        </p:txBody>
      </p:sp>
      <p:sp>
        <p:nvSpPr>
          <p:cNvPr id="3" name="コンテンツ プレースホルダー 2"/>
          <p:cNvSpPr>
            <a:spLocks noGrp="1"/>
          </p:cNvSpPr>
          <p:nvPr>
            <p:ph idx="1"/>
          </p:nvPr>
        </p:nvSpPr>
        <p:spPr>
          <a:xfrm>
            <a:off x="838200" y="1974574"/>
            <a:ext cx="10515600" cy="4381776"/>
          </a:xfrm>
          <a:ln w="38100">
            <a:noFill/>
          </a:ln>
        </p:spPr>
        <p:txBody>
          <a:bodyPr>
            <a:normAutofit/>
          </a:bodyPr>
          <a:lstStyle/>
          <a:p>
            <a:pPr marL="0" indent="0" algn="ctr">
              <a:buNone/>
            </a:pPr>
            <a:endParaRPr lang="en-US" altLang="ja-JP" sz="3600" dirty="0">
              <a:latin typeface="ＭＳ Ｐゴシック" panose="020B0600070205080204" pitchFamily="50" charset="-128"/>
              <a:ea typeface="ＭＳ Ｐゴシック" panose="020B0600070205080204" pitchFamily="50" charset="-128"/>
            </a:endParaRPr>
          </a:p>
          <a:p>
            <a:pPr marL="0" indent="0" algn="ctr">
              <a:buNone/>
            </a:pPr>
            <a:endParaRPr lang="en-US" altLang="ja-JP" sz="3600" dirty="0">
              <a:latin typeface="ＭＳ Ｐゴシック" panose="020B0600070205080204" pitchFamily="50" charset="-128"/>
              <a:ea typeface="ＭＳ Ｐゴシック" panose="020B0600070205080204" pitchFamily="50" charset="-128"/>
            </a:endParaRPr>
          </a:p>
          <a:p>
            <a:pPr marL="0" indent="0" algn="ctr">
              <a:buNone/>
            </a:pPr>
            <a:r>
              <a:rPr lang="ja-JP" altLang="en-US" sz="4000" dirty="0">
                <a:latin typeface="ＭＳ Ｐゴシック" panose="020B0600070205080204" pitchFamily="50" charset="-128"/>
                <a:ea typeface="ＭＳ Ｐゴシック" panose="020B0600070205080204" pitchFamily="50" charset="-128"/>
              </a:rPr>
              <a:t>観ている動画と広告の動画の</a:t>
            </a:r>
            <a:endParaRPr lang="en-US" altLang="ja-JP" sz="4000" dirty="0">
              <a:latin typeface="ＭＳ Ｐゴシック" panose="020B0600070205080204" pitchFamily="50" charset="-128"/>
              <a:ea typeface="ＭＳ Ｐゴシック" panose="020B0600070205080204" pitchFamily="50" charset="-128"/>
            </a:endParaRPr>
          </a:p>
          <a:p>
            <a:pPr marL="0" indent="0" algn="ctr">
              <a:buNone/>
            </a:pPr>
            <a:r>
              <a:rPr lang="ja-JP" altLang="en-US" sz="4000" dirty="0">
                <a:latin typeface="ＭＳ Ｐゴシック" panose="020B0600070205080204" pitchFamily="50" charset="-128"/>
                <a:ea typeface="ＭＳ Ｐゴシック" panose="020B0600070205080204" pitchFamily="50" charset="-128"/>
              </a:rPr>
              <a:t>関連度が高いほど不快感が小さい</a:t>
            </a:r>
            <a:endParaRPr lang="en-US" altLang="ja-JP" sz="4000" dirty="0">
              <a:latin typeface="ＭＳ Ｐゴシック" panose="020B0600070205080204" pitchFamily="50" charset="-128"/>
              <a:ea typeface="ＭＳ Ｐゴシック" panose="020B0600070205080204" pitchFamily="50" charset="-128"/>
            </a:endParaRPr>
          </a:p>
          <a:p>
            <a:pPr marL="0" indent="0" algn="ctr">
              <a:buNone/>
            </a:pPr>
            <a:endParaRPr lang="en-US" altLang="ja-JP" sz="3600" dirty="0">
              <a:latin typeface="ＭＳ Ｐゴシック" panose="020B0600070205080204" pitchFamily="50" charset="-128"/>
              <a:ea typeface="ＭＳ Ｐゴシック" panose="020B0600070205080204" pitchFamily="50" charset="-128"/>
            </a:endParaRP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18</a:t>
            </a:fld>
            <a:endParaRPr kumimoji="1" lang="ja-JP" altLang="en-US"/>
          </a:p>
        </p:txBody>
      </p:sp>
      <p:sp>
        <p:nvSpPr>
          <p:cNvPr id="4" name="フッター プレースホルダー 3">
            <a:extLst>
              <a:ext uri="{FF2B5EF4-FFF2-40B4-BE49-F238E27FC236}">
                <a16:creationId xmlns:a16="http://schemas.microsoft.com/office/drawing/2014/main" id="{FF200AFD-3CD5-4B07-83E3-825D1AE5F413}"/>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318269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今後の課題</a:t>
            </a:r>
          </a:p>
        </p:txBody>
      </p:sp>
      <p:sp>
        <p:nvSpPr>
          <p:cNvPr id="3" name="コンテンツ プレースホルダー 2"/>
          <p:cNvSpPr>
            <a:spLocks noGrp="1"/>
          </p:cNvSpPr>
          <p:nvPr>
            <p:ph idx="1"/>
          </p:nvPr>
        </p:nvSpPr>
        <p:spPr>
          <a:xfrm>
            <a:off x="838200" y="2011155"/>
            <a:ext cx="10515600" cy="4351338"/>
          </a:xfrm>
        </p:spPr>
        <p:txBody>
          <a:bodyPr>
            <a:normAutofit/>
          </a:bodyPr>
          <a:lstStyle/>
          <a:p>
            <a:r>
              <a:rPr kumimoji="1" lang="ja-JP" altLang="en-US" sz="4000" dirty="0">
                <a:latin typeface="ＭＳ Ｐゴシック" panose="020B0600070205080204" pitchFamily="50" charset="-128"/>
                <a:ea typeface="ＭＳ Ｐゴシック" panose="020B0600070205080204" pitchFamily="50" charset="-128"/>
              </a:rPr>
              <a:t>仮説の再考を行う</a:t>
            </a:r>
            <a:endParaRPr kumimoji="1" lang="en-US" altLang="ja-JP" sz="4000" dirty="0">
              <a:latin typeface="ＭＳ Ｐゴシック" panose="020B0600070205080204" pitchFamily="50" charset="-128"/>
              <a:ea typeface="ＭＳ Ｐゴシック" panose="020B0600070205080204" pitchFamily="50" charset="-128"/>
            </a:endParaRPr>
          </a:p>
          <a:p>
            <a:r>
              <a:rPr kumimoji="1" lang="ja-JP" altLang="en-US" sz="4000" dirty="0">
                <a:latin typeface="ＭＳ Ｐゴシック" panose="020B0600070205080204" pitchFamily="50" charset="-128"/>
                <a:ea typeface="ＭＳ Ｐゴシック" panose="020B0600070205080204" pitchFamily="50" charset="-128"/>
              </a:rPr>
              <a:t>仮説のための仮説導出の理論についてもっと深く調べる</a:t>
            </a:r>
            <a:endParaRPr kumimoji="1" lang="en-US" altLang="ja-JP" sz="4000" dirty="0">
              <a:latin typeface="ＭＳ Ｐゴシック" panose="020B0600070205080204" pitchFamily="50" charset="-128"/>
              <a:ea typeface="ＭＳ Ｐゴシック" panose="020B0600070205080204" pitchFamily="50" charset="-128"/>
            </a:endParaRPr>
          </a:p>
          <a:p>
            <a:r>
              <a:rPr kumimoji="1" lang="ja-JP" altLang="en-US" sz="4000" dirty="0">
                <a:latin typeface="ＭＳ Ｐゴシック" panose="020B0600070205080204" pitchFamily="50" charset="-128"/>
                <a:ea typeface="ＭＳ Ｐゴシック" panose="020B0600070205080204" pitchFamily="50" charset="-128"/>
              </a:rPr>
              <a:t>仮説を検証するアンケートを考える</a:t>
            </a:r>
            <a:endParaRPr kumimoji="1" lang="en-US" altLang="ja-JP" sz="4000" dirty="0">
              <a:latin typeface="ＭＳ Ｐゴシック" panose="020B0600070205080204" pitchFamily="50" charset="-128"/>
              <a:ea typeface="ＭＳ Ｐゴシック" panose="020B0600070205080204" pitchFamily="50" charset="-128"/>
            </a:endParaRP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19</a:t>
            </a:fld>
            <a:endParaRPr kumimoji="1" lang="ja-JP" altLang="en-US"/>
          </a:p>
        </p:txBody>
      </p:sp>
      <p:sp>
        <p:nvSpPr>
          <p:cNvPr id="4" name="フッター プレースホルダー 3">
            <a:extLst>
              <a:ext uri="{FF2B5EF4-FFF2-40B4-BE49-F238E27FC236}">
                <a16:creationId xmlns:a16="http://schemas.microsoft.com/office/drawing/2014/main" id="{B2F3B98F-0C76-4A84-9440-372E55C2F934}"/>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8974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normAutofit/>
          </a:bodyPr>
          <a:lstStyle/>
          <a:p>
            <a:r>
              <a:rPr kumimoji="1" lang="ja-JP" altLang="en-US" sz="5400" dirty="0">
                <a:solidFill>
                  <a:schemeClr val="bg1"/>
                </a:solidFill>
                <a:latin typeface="ＭＳ Ｐゴシック" panose="020B0600070205080204" pitchFamily="50" charset="-128"/>
                <a:ea typeface="ＭＳ Ｐゴシック" panose="020B0600070205080204" pitchFamily="50" charset="-128"/>
              </a:rPr>
              <a:t>目次</a:t>
            </a:r>
          </a:p>
        </p:txBody>
      </p:sp>
      <p:sp>
        <p:nvSpPr>
          <p:cNvPr id="3" name="コンテンツ プレースホルダー 2"/>
          <p:cNvSpPr>
            <a:spLocks noGrp="1"/>
          </p:cNvSpPr>
          <p:nvPr>
            <p:ph idx="1"/>
          </p:nvPr>
        </p:nvSpPr>
        <p:spPr/>
        <p:txBody>
          <a:bodyPr>
            <a:normAutofit fontScale="77500" lnSpcReduction="20000"/>
          </a:bodyPr>
          <a:lstStyle/>
          <a:p>
            <a:r>
              <a:rPr lang="ja-JP" altLang="en-US" sz="4000" dirty="0">
                <a:latin typeface="ＭＳ Ｐゴシック" panose="020B0600070205080204" pitchFamily="50" charset="-128"/>
                <a:ea typeface="ＭＳ Ｐゴシック" panose="020B0600070205080204" pitchFamily="50" charset="-128"/>
              </a:rPr>
              <a:t>現状分析</a:t>
            </a:r>
            <a:endParaRPr lang="en-US" altLang="ja-JP" sz="4000" dirty="0">
              <a:latin typeface="ＭＳ Ｐゴシック" panose="020B0600070205080204" pitchFamily="50" charset="-128"/>
              <a:ea typeface="ＭＳ Ｐゴシック" panose="020B0600070205080204" pitchFamily="50" charset="-128"/>
            </a:endParaRPr>
          </a:p>
          <a:p>
            <a:r>
              <a:rPr kumimoji="1" lang="ja-JP" altLang="en-US" sz="4000" dirty="0">
                <a:latin typeface="ＭＳ Ｐゴシック" panose="020B0600070205080204" pitchFamily="50" charset="-128"/>
                <a:ea typeface="ＭＳ Ｐゴシック" panose="020B0600070205080204" pitchFamily="50" charset="-128"/>
              </a:rPr>
              <a:t>問題意識</a:t>
            </a:r>
            <a:endParaRPr kumimoji="1" lang="en-US" altLang="ja-JP" sz="4000" dirty="0">
              <a:latin typeface="ＭＳ Ｐゴシック" panose="020B0600070205080204" pitchFamily="50" charset="-128"/>
              <a:ea typeface="ＭＳ Ｐゴシック" panose="020B0600070205080204" pitchFamily="50" charset="-128"/>
            </a:endParaRPr>
          </a:p>
          <a:p>
            <a:r>
              <a:rPr kumimoji="1" lang="ja-JP" altLang="en-US" sz="4000" dirty="0">
                <a:latin typeface="ＭＳ Ｐゴシック" panose="020B0600070205080204" pitchFamily="50" charset="-128"/>
                <a:ea typeface="ＭＳ Ｐゴシック" panose="020B0600070205080204" pitchFamily="50" charset="-128"/>
              </a:rPr>
              <a:t>予備調査</a:t>
            </a:r>
            <a:endParaRPr kumimoji="1" lang="en-US" altLang="ja-JP" sz="4000" dirty="0">
              <a:latin typeface="ＭＳ Ｐゴシック" panose="020B0600070205080204" pitchFamily="50" charset="-128"/>
              <a:ea typeface="ＭＳ Ｐゴシック" panose="020B0600070205080204" pitchFamily="50" charset="-128"/>
            </a:endParaRPr>
          </a:p>
          <a:p>
            <a:r>
              <a:rPr kumimoji="1" lang="ja-JP" altLang="en-US" sz="4000" dirty="0">
                <a:latin typeface="ＭＳ Ｐゴシック" panose="020B0600070205080204" pitchFamily="50" charset="-128"/>
                <a:ea typeface="ＭＳ Ｐゴシック" panose="020B0600070205080204" pitchFamily="50" charset="-128"/>
              </a:rPr>
              <a:t>不快感とは</a:t>
            </a:r>
            <a:endParaRPr kumimoji="1" lang="en-US" altLang="ja-JP" sz="4000" dirty="0">
              <a:latin typeface="ＭＳ Ｐゴシック" panose="020B0600070205080204" pitchFamily="50" charset="-128"/>
              <a:ea typeface="ＭＳ Ｐゴシック" panose="020B0600070205080204" pitchFamily="50" charset="-128"/>
            </a:endParaRPr>
          </a:p>
          <a:p>
            <a:r>
              <a:rPr kumimoji="1" lang="ja-JP" altLang="en-US" sz="4000" dirty="0">
                <a:latin typeface="ＭＳ Ｐゴシック" panose="020B0600070205080204" pitchFamily="50" charset="-128"/>
                <a:ea typeface="ＭＳ Ｐゴシック" panose="020B0600070205080204" pitchFamily="50" charset="-128"/>
              </a:rPr>
              <a:t>研究目的</a:t>
            </a:r>
            <a:endParaRPr kumimoji="1" lang="en-US" altLang="ja-JP" sz="4000" dirty="0">
              <a:latin typeface="ＭＳ Ｐゴシック" panose="020B0600070205080204" pitchFamily="50" charset="-128"/>
              <a:ea typeface="ＭＳ Ｐゴシック" panose="020B0600070205080204" pitchFamily="50" charset="-128"/>
            </a:endParaRPr>
          </a:p>
          <a:p>
            <a:r>
              <a:rPr lang="ja-JP" altLang="en-US" sz="4000" dirty="0">
                <a:latin typeface="ＭＳ Ｐゴシック" panose="020B0600070205080204" pitchFamily="50" charset="-128"/>
                <a:ea typeface="ＭＳ Ｐゴシック" panose="020B0600070205080204" pitchFamily="50" charset="-128"/>
              </a:rPr>
              <a:t>仮説導出</a:t>
            </a:r>
            <a:endParaRPr lang="en-US" altLang="ja-JP" sz="4000" dirty="0">
              <a:latin typeface="ＭＳ Ｐゴシック" panose="020B0600070205080204" pitchFamily="50" charset="-128"/>
              <a:ea typeface="ＭＳ Ｐゴシック" panose="020B0600070205080204" pitchFamily="50" charset="-128"/>
            </a:endParaRPr>
          </a:p>
          <a:p>
            <a:r>
              <a:rPr kumimoji="1" lang="ja-JP" altLang="en-US" sz="4000" dirty="0">
                <a:latin typeface="ＭＳ Ｐゴシック" panose="020B0600070205080204" pitchFamily="50" charset="-128"/>
                <a:ea typeface="ＭＳ Ｐゴシック" panose="020B0600070205080204" pitchFamily="50" charset="-128"/>
              </a:rPr>
              <a:t>仮説</a:t>
            </a:r>
            <a:endParaRPr kumimoji="1" lang="en-US" altLang="ja-JP" sz="4000" dirty="0">
              <a:latin typeface="ＭＳ Ｐゴシック" panose="020B0600070205080204" pitchFamily="50" charset="-128"/>
              <a:ea typeface="ＭＳ Ｐゴシック" panose="020B0600070205080204" pitchFamily="50" charset="-128"/>
            </a:endParaRPr>
          </a:p>
          <a:p>
            <a:r>
              <a:rPr kumimoji="1" lang="ja-JP" altLang="en-US" sz="4000" dirty="0">
                <a:latin typeface="ＭＳ Ｐゴシック" panose="020B0600070205080204" pitchFamily="50" charset="-128"/>
                <a:ea typeface="ＭＳ Ｐゴシック" panose="020B0600070205080204" pitchFamily="50" charset="-128"/>
              </a:rPr>
              <a:t>今後の課題</a:t>
            </a:r>
            <a:endParaRPr kumimoji="1" lang="en-US" altLang="ja-JP" sz="4000" dirty="0">
              <a:latin typeface="ＭＳ Ｐゴシック" panose="020B0600070205080204" pitchFamily="50" charset="-128"/>
              <a:ea typeface="ＭＳ Ｐゴシック" panose="020B0600070205080204" pitchFamily="50" charset="-128"/>
            </a:endParaRPr>
          </a:p>
          <a:p>
            <a:r>
              <a:rPr lang="ja-JP" altLang="en-US" sz="4000" dirty="0">
                <a:latin typeface="ＭＳ Ｐゴシック" panose="020B0600070205080204" pitchFamily="50" charset="-128"/>
                <a:ea typeface="ＭＳ Ｐゴシック" panose="020B0600070205080204" pitchFamily="50" charset="-128"/>
              </a:rPr>
              <a:t>参考文献・</a:t>
            </a:r>
            <a:r>
              <a:rPr lang="en-US" altLang="ja-JP" sz="4000" dirty="0">
                <a:latin typeface="ＭＳ Ｐゴシック" panose="020B0600070205080204" pitchFamily="50" charset="-128"/>
                <a:ea typeface="ＭＳ Ｐゴシック" panose="020B0600070205080204" pitchFamily="50" charset="-128"/>
              </a:rPr>
              <a:t>URL</a:t>
            </a:r>
            <a:endParaRPr kumimoji="1" lang="ja-JP" altLang="en-US" sz="4000" dirty="0">
              <a:latin typeface="ＭＳ Ｐゴシック" panose="020B0600070205080204" pitchFamily="50" charset="-128"/>
              <a:ea typeface="ＭＳ Ｐゴシック" panose="020B0600070205080204" pitchFamily="50" charset="-128"/>
            </a:endParaRP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2</a:t>
            </a:fld>
            <a:endParaRPr kumimoji="1" lang="ja-JP" altLang="en-US"/>
          </a:p>
        </p:txBody>
      </p:sp>
      <p:sp>
        <p:nvSpPr>
          <p:cNvPr id="4" name="フッター プレースホルダー 3">
            <a:extLst>
              <a:ext uri="{FF2B5EF4-FFF2-40B4-BE49-F238E27FC236}">
                <a16:creationId xmlns:a16="http://schemas.microsoft.com/office/drawing/2014/main" id="{F09A1D4F-4ABB-4EFA-AE8D-82D9B64248B7}"/>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8923685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参考文献・</a:t>
            </a:r>
            <a:r>
              <a:rPr kumimoji="1" lang="en-US" altLang="ja-JP" dirty="0">
                <a:solidFill>
                  <a:schemeClr val="bg1"/>
                </a:solidFill>
                <a:latin typeface="ＭＳ Ｐゴシック" panose="020B0600070205080204" pitchFamily="50" charset="-128"/>
                <a:ea typeface="ＭＳ Ｐゴシック" panose="020B0600070205080204" pitchFamily="50" charset="-128"/>
              </a:rPr>
              <a:t>URL</a:t>
            </a:r>
            <a:endParaRPr kumimoji="1" lang="ja-JP" altLang="en-US"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a:bodyPr>
          <a:lstStyle/>
          <a:p>
            <a:r>
              <a:rPr kumimoji="1" lang="ja-JP" altLang="en-US" sz="2000" dirty="0">
                <a:latin typeface="+mn-ea"/>
              </a:rPr>
              <a:t>アスキー書籍編集部（</a:t>
            </a:r>
            <a:r>
              <a:rPr kumimoji="1" lang="en-US" altLang="ja-JP" sz="2000" dirty="0">
                <a:latin typeface="+mn-ea"/>
              </a:rPr>
              <a:t>2009</a:t>
            </a:r>
            <a:r>
              <a:rPr kumimoji="1" lang="ja-JP" altLang="en-US" sz="2000" dirty="0">
                <a:latin typeface="+mn-ea"/>
              </a:rPr>
              <a:t>）</a:t>
            </a:r>
            <a:r>
              <a:rPr kumimoji="1" lang="en-US" altLang="ja-JP" sz="2000" dirty="0">
                <a:latin typeface="+mn-ea"/>
              </a:rPr>
              <a:t>『</a:t>
            </a:r>
            <a:r>
              <a:rPr kumimoji="1" lang="ja-JP" altLang="en-US" sz="2000" dirty="0">
                <a:latin typeface="+mn-ea"/>
              </a:rPr>
              <a:t>最新！よくわかるインターネット広告</a:t>
            </a:r>
            <a:r>
              <a:rPr kumimoji="1" lang="en-US" altLang="ja-JP" sz="2000" dirty="0">
                <a:latin typeface="+mn-ea"/>
              </a:rPr>
              <a:t>』</a:t>
            </a:r>
          </a:p>
          <a:p>
            <a:r>
              <a:rPr lang="ja-JP" altLang="en-US" sz="2000" dirty="0">
                <a:latin typeface="+mn-ea"/>
              </a:rPr>
              <a:t>櫻沢信行・林</a:t>
            </a:r>
            <a:r>
              <a:rPr lang="ja-JP" altLang="en-US" sz="2000" dirty="0" err="1">
                <a:latin typeface="+mn-ea"/>
              </a:rPr>
              <a:t>なほ</a:t>
            </a:r>
            <a:r>
              <a:rPr lang="ja-JP" altLang="en-US" sz="2000" dirty="0">
                <a:latin typeface="+mn-ea"/>
              </a:rPr>
              <a:t>子（</a:t>
            </a:r>
            <a:r>
              <a:rPr lang="en-US" altLang="ja-JP" sz="2000" dirty="0">
                <a:latin typeface="+mn-ea"/>
              </a:rPr>
              <a:t>2010</a:t>
            </a:r>
            <a:r>
              <a:rPr lang="ja-JP" altLang="en-US" sz="2000" dirty="0">
                <a:latin typeface="+mn-ea"/>
              </a:rPr>
              <a:t>）</a:t>
            </a:r>
            <a:r>
              <a:rPr lang="en-US" altLang="ja-JP" sz="2000" dirty="0">
                <a:latin typeface="+mn-ea"/>
              </a:rPr>
              <a:t>『</a:t>
            </a:r>
            <a:r>
              <a:rPr lang="ja-JP" altLang="en-US" sz="2000" dirty="0">
                <a:latin typeface="+mn-ea"/>
              </a:rPr>
              <a:t>よくわかる</a:t>
            </a:r>
            <a:r>
              <a:rPr lang="en-US" altLang="ja-JP" sz="2000" dirty="0">
                <a:latin typeface="+mn-ea"/>
              </a:rPr>
              <a:t>Web</a:t>
            </a:r>
            <a:r>
              <a:rPr lang="ja-JP" altLang="en-US" sz="2000" dirty="0">
                <a:latin typeface="+mn-ea"/>
              </a:rPr>
              <a:t>＆モバイルマーケティングの教科書</a:t>
            </a:r>
            <a:r>
              <a:rPr lang="en-US" altLang="ja-JP" sz="2000" dirty="0">
                <a:latin typeface="+mn-ea"/>
              </a:rPr>
              <a:t>』</a:t>
            </a:r>
            <a:r>
              <a:rPr lang="ja-JP" altLang="en-US" sz="2000" dirty="0">
                <a:latin typeface="+mn-ea"/>
              </a:rPr>
              <a:t>株式会社マイナビ</a:t>
            </a:r>
            <a:endParaRPr lang="en-US" altLang="ja-JP" sz="2000" dirty="0">
              <a:latin typeface="+mn-ea"/>
            </a:endParaRPr>
          </a:p>
          <a:p>
            <a:r>
              <a:rPr kumimoji="1" lang="ja-JP" altLang="en-US" sz="2000" dirty="0">
                <a:latin typeface="+mn-ea"/>
              </a:rPr>
              <a:t>清水公一（</a:t>
            </a:r>
            <a:r>
              <a:rPr kumimoji="1" lang="en-US" altLang="ja-JP" sz="2000" dirty="0">
                <a:latin typeface="+mn-ea"/>
              </a:rPr>
              <a:t>1989</a:t>
            </a:r>
            <a:r>
              <a:rPr kumimoji="1" lang="ja-JP" altLang="en-US" sz="2000" dirty="0">
                <a:latin typeface="+mn-ea"/>
              </a:rPr>
              <a:t>）</a:t>
            </a:r>
            <a:r>
              <a:rPr kumimoji="1" lang="en-US" altLang="ja-JP" sz="2000" dirty="0">
                <a:latin typeface="+mn-ea"/>
              </a:rPr>
              <a:t>『</a:t>
            </a:r>
            <a:r>
              <a:rPr kumimoji="1" lang="ja-JP" altLang="en-US" sz="2000" dirty="0">
                <a:latin typeface="+mn-ea"/>
              </a:rPr>
              <a:t>広告の理論と戦略</a:t>
            </a:r>
            <a:r>
              <a:rPr kumimoji="1" lang="en-US" altLang="ja-JP" sz="2000" dirty="0">
                <a:latin typeface="+mn-ea"/>
              </a:rPr>
              <a:t>』</a:t>
            </a:r>
            <a:r>
              <a:rPr kumimoji="1" lang="ja-JP" altLang="en-US" sz="2000" dirty="0">
                <a:latin typeface="+mn-ea"/>
              </a:rPr>
              <a:t>創成社</a:t>
            </a:r>
            <a:endParaRPr kumimoji="1" lang="en-US" altLang="ja-JP" sz="2000" dirty="0">
              <a:latin typeface="+mn-ea"/>
            </a:endParaRPr>
          </a:p>
          <a:p>
            <a:r>
              <a:rPr lang="ja-JP" altLang="en-US" sz="2000" dirty="0">
                <a:latin typeface="+mn-ea"/>
              </a:rPr>
              <a:t>佐藤和明（</a:t>
            </a:r>
            <a:r>
              <a:rPr lang="en-US" altLang="ja-JP" sz="2000" dirty="0">
                <a:latin typeface="+mn-ea"/>
              </a:rPr>
              <a:t>2010</a:t>
            </a:r>
            <a:r>
              <a:rPr lang="ja-JP" altLang="en-US" sz="2000" dirty="0">
                <a:latin typeface="+mn-ea"/>
              </a:rPr>
              <a:t>）</a:t>
            </a:r>
            <a:r>
              <a:rPr lang="en-US" altLang="ja-JP" sz="2000" dirty="0">
                <a:latin typeface="+mn-ea"/>
              </a:rPr>
              <a:t>『</a:t>
            </a:r>
            <a:r>
              <a:rPr lang="ja-JP" altLang="en-US" sz="2000" dirty="0">
                <a:latin typeface="+mn-ea"/>
              </a:rPr>
              <a:t>最新ネット広告＆モバイル広告が</a:t>
            </a:r>
            <a:r>
              <a:rPr lang="ja-JP" altLang="en-US" sz="2000" dirty="0" err="1">
                <a:latin typeface="+mn-ea"/>
              </a:rPr>
              <a:t>よ</a:t>
            </a:r>
            <a:r>
              <a:rPr lang="ja-JP" altLang="en-US" sz="2000" dirty="0">
                <a:latin typeface="+mn-ea"/>
              </a:rPr>
              <a:t>～</a:t>
            </a:r>
            <a:r>
              <a:rPr lang="ja-JP" altLang="en-US" sz="2000" dirty="0" err="1">
                <a:latin typeface="+mn-ea"/>
              </a:rPr>
              <a:t>く</a:t>
            </a:r>
            <a:r>
              <a:rPr lang="ja-JP" altLang="en-US" sz="2000" dirty="0">
                <a:latin typeface="+mn-ea"/>
              </a:rPr>
              <a:t>わかる本</a:t>
            </a:r>
            <a:r>
              <a:rPr lang="en-US" altLang="ja-JP" sz="2000" dirty="0">
                <a:latin typeface="+mn-ea"/>
              </a:rPr>
              <a:t>』</a:t>
            </a:r>
            <a:r>
              <a:rPr lang="ja-JP" altLang="en-US" sz="2000" dirty="0">
                <a:latin typeface="+mn-ea"/>
              </a:rPr>
              <a:t>三松堂印刷株式会社</a:t>
            </a:r>
            <a:endParaRPr lang="en-US" altLang="ja-JP" sz="2000" dirty="0">
              <a:latin typeface="+mn-ea"/>
            </a:endParaRPr>
          </a:p>
          <a:p>
            <a:r>
              <a:rPr lang="ja-JP" altLang="en-US" sz="2000" dirty="0"/>
              <a:t>小川孔輔（２００９）</a:t>
            </a:r>
            <a:r>
              <a:rPr lang="en-US" altLang="ja-JP" sz="2000" dirty="0"/>
              <a:t>『</a:t>
            </a:r>
            <a:r>
              <a:rPr lang="ja-JP" altLang="en-US" sz="2000" dirty="0"/>
              <a:t>マーケティング入門</a:t>
            </a:r>
            <a:r>
              <a:rPr lang="en-US" altLang="ja-JP" sz="2000" dirty="0"/>
              <a:t>』</a:t>
            </a:r>
            <a:r>
              <a:rPr lang="ja-JP" altLang="en-US" sz="2000" dirty="0"/>
              <a:t>日本経済新聞出版社　</a:t>
            </a:r>
            <a:endParaRPr lang="en-US" altLang="ja-JP" sz="2000" dirty="0"/>
          </a:p>
          <a:p>
            <a:r>
              <a:rPr lang="zh-TW" altLang="en-US" sz="2000" dirty="0">
                <a:ea typeface="ＭＳ Ｐゴシック" panose="020B0600070205080204" pitchFamily="50" charset="-128"/>
              </a:rPr>
              <a:t>馬場房子（</a:t>
            </a:r>
            <a:r>
              <a:rPr lang="en-US" altLang="zh-TW" sz="2000" dirty="0">
                <a:ea typeface="ＭＳ Ｐゴシック" panose="020B0600070205080204" pitchFamily="50" charset="-128"/>
              </a:rPr>
              <a:t>1977</a:t>
            </a:r>
            <a:r>
              <a:rPr lang="zh-TW" altLang="en-US" sz="2000" dirty="0">
                <a:ea typeface="ＭＳ Ｐゴシック" panose="020B0600070205080204" pitchFamily="50" charset="-128"/>
              </a:rPr>
              <a:t>年）</a:t>
            </a:r>
            <a:r>
              <a:rPr lang="en-US" altLang="zh-TW" sz="2000" dirty="0">
                <a:ea typeface="ＭＳ Ｐゴシック" panose="020B0600070205080204" pitchFamily="50" charset="-128"/>
              </a:rPr>
              <a:t>『</a:t>
            </a:r>
            <a:r>
              <a:rPr lang="zh-TW" altLang="en-US" sz="2000" dirty="0">
                <a:ea typeface="ＭＳ Ｐゴシック" panose="020B0600070205080204" pitchFamily="50" charset="-128"/>
              </a:rPr>
              <a:t>消費者心理学</a:t>
            </a:r>
            <a:r>
              <a:rPr lang="en-US" altLang="zh-TW" sz="2000" dirty="0">
                <a:ea typeface="ＭＳ Ｐゴシック" panose="020B0600070205080204" pitchFamily="50" charset="-128"/>
              </a:rPr>
              <a:t>』</a:t>
            </a:r>
            <a:r>
              <a:rPr lang="zh-TW" altLang="en-US" sz="2000" dirty="0">
                <a:ea typeface="ＭＳ Ｐゴシック" panose="020B0600070205080204" pitchFamily="50" charset="-128"/>
              </a:rPr>
              <a:t>白桃書房</a:t>
            </a:r>
          </a:p>
          <a:p>
            <a:endParaRPr kumimoji="1" lang="ja-JP" altLang="en-US" sz="2000" dirty="0">
              <a:latin typeface="+mn-ea"/>
            </a:endParaRPr>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20</a:t>
            </a:fld>
            <a:endParaRPr kumimoji="1" lang="ja-JP" altLang="en-US"/>
          </a:p>
        </p:txBody>
      </p:sp>
      <p:sp>
        <p:nvSpPr>
          <p:cNvPr id="4" name="フッター プレースホルダー 3">
            <a:extLst>
              <a:ext uri="{FF2B5EF4-FFF2-40B4-BE49-F238E27FC236}">
                <a16:creationId xmlns:a16="http://schemas.microsoft.com/office/drawing/2014/main" id="{C12DBB77-D4FE-4950-94B0-54F61A276C0A}"/>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5045714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参考文献・</a:t>
            </a:r>
            <a:r>
              <a:rPr kumimoji="1" lang="en-US" altLang="ja-JP" dirty="0">
                <a:solidFill>
                  <a:schemeClr val="bg1"/>
                </a:solidFill>
                <a:latin typeface="ＭＳ Ｐゴシック" panose="020B0600070205080204" pitchFamily="50" charset="-128"/>
                <a:ea typeface="ＭＳ Ｐゴシック" panose="020B0600070205080204" pitchFamily="50" charset="-128"/>
              </a:rPr>
              <a:t>URL</a:t>
            </a:r>
            <a:endParaRPr kumimoji="1" lang="ja-JP" altLang="en-US"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p:txBody>
          <a:bodyPr>
            <a:normAutofit fontScale="92500" lnSpcReduction="20000"/>
          </a:bodyPr>
          <a:lstStyle/>
          <a:p>
            <a:r>
              <a:rPr lang="ja-JP" altLang="en-US" sz="2000" dirty="0">
                <a:latin typeface="+mn-ea"/>
              </a:rPr>
              <a:t>「</a:t>
            </a:r>
            <a:r>
              <a:rPr lang="en-US" altLang="ja-JP" sz="2000" dirty="0">
                <a:latin typeface="+mn-ea"/>
              </a:rPr>
              <a:t>2016</a:t>
            </a:r>
            <a:r>
              <a:rPr lang="ja-JP" altLang="en-US" sz="2000" dirty="0">
                <a:latin typeface="+mn-ea"/>
              </a:rPr>
              <a:t>年インターネット広告市場規模推計調査～</a:t>
            </a:r>
            <a:r>
              <a:rPr lang="en-US" altLang="ja-JP" sz="2000" dirty="0">
                <a:latin typeface="+mn-ea"/>
              </a:rPr>
              <a:t>D2C/CCI</a:t>
            </a:r>
            <a:r>
              <a:rPr lang="ja-JP" altLang="en-US" sz="2000" dirty="0">
                <a:latin typeface="+mn-ea"/>
              </a:rPr>
              <a:t>が独自推計～」</a:t>
            </a:r>
            <a:r>
              <a:rPr lang="en-US" altLang="ja-JP" sz="2000" dirty="0">
                <a:latin typeface="+mn-ea"/>
              </a:rPr>
              <a:t> </a:t>
            </a:r>
            <a:r>
              <a:rPr lang="en-US" altLang="ja-JP" sz="2000" dirty="0">
                <a:latin typeface="+mn-ea"/>
                <a:hlinkClick r:id="rId2"/>
              </a:rPr>
              <a:t>http://www.d2c.co.jp/news/2017/04/17/1763/</a:t>
            </a:r>
            <a:endParaRPr lang="en-US" altLang="ja-JP" sz="2000" dirty="0">
              <a:latin typeface="+mn-ea"/>
            </a:endParaRPr>
          </a:p>
          <a:p>
            <a:r>
              <a:rPr lang="en-US" altLang="ja-JP" sz="2000" dirty="0"/>
              <a:t>YOUTUBE</a:t>
            </a:r>
            <a:r>
              <a:rPr lang="ja-JP" altLang="en-US" sz="2000" dirty="0"/>
              <a:t>公式サイト　</a:t>
            </a:r>
            <a:r>
              <a:rPr lang="en-US" altLang="ja-JP" sz="2000" dirty="0"/>
              <a:t>https://supportgoogle.com/displayspecs/answer/6244557?hl=ja&amp;ref_topic=6244532</a:t>
            </a:r>
            <a:endParaRPr lang="en-US" altLang="ja-JP" sz="2000" dirty="0">
              <a:latin typeface="+mn-ea"/>
            </a:endParaRPr>
          </a:p>
          <a:p>
            <a:r>
              <a:rPr lang="ja-JP" altLang="en-US" sz="2000" dirty="0">
                <a:latin typeface="+mn-ea"/>
              </a:rPr>
              <a:t>スキップされた広告は全く効果がないのか</a:t>
            </a:r>
            <a:r>
              <a:rPr lang="en-US" altLang="ja-JP" sz="2000" dirty="0">
                <a:latin typeface="+mn-ea"/>
              </a:rPr>
              <a:t> </a:t>
            </a:r>
            <a:r>
              <a:rPr lang="en-US" altLang="ja-JP" sz="2000" dirty="0">
                <a:latin typeface="+mn-ea"/>
                <a:hlinkClick r:id="rId3"/>
              </a:rPr>
              <a:t>http://www.movie-times.tv/feature/9518/</a:t>
            </a:r>
            <a:endParaRPr lang="en-US" altLang="ja-JP" sz="2000" dirty="0">
              <a:latin typeface="+mn-ea"/>
            </a:endParaRPr>
          </a:p>
          <a:p>
            <a:r>
              <a:rPr lang="ja-JP" altLang="en-US" sz="2000" dirty="0">
                <a:latin typeface="+mn-ea"/>
              </a:rPr>
              <a:t>「</a:t>
            </a:r>
            <a:r>
              <a:rPr lang="en-US" altLang="ja-JP" sz="2000" dirty="0" err="1">
                <a:latin typeface="+mn-ea"/>
              </a:rPr>
              <a:t>CyberAgent</a:t>
            </a:r>
            <a:r>
              <a:rPr lang="en-US" altLang="ja-JP" sz="2000" dirty="0">
                <a:latin typeface="+mn-ea"/>
              </a:rPr>
              <a:t> AD.AGENCY</a:t>
            </a:r>
            <a:r>
              <a:rPr lang="ja-JP" altLang="en-US" sz="2000" dirty="0">
                <a:latin typeface="+mn-ea"/>
              </a:rPr>
              <a:t>」 </a:t>
            </a:r>
            <a:r>
              <a:rPr lang="en-US" altLang="ja-JP" sz="2000" dirty="0">
                <a:latin typeface="+mn-ea"/>
                <a:hlinkClick r:id="rId4"/>
              </a:rPr>
              <a:t>http://www.cyberagent-adagency.com/news/110/</a:t>
            </a:r>
            <a:endParaRPr lang="en-US" altLang="ja-JP" sz="2000" dirty="0">
              <a:latin typeface="+mn-ea"/>
            </a:endParaRPr>
          </a:p>
          <a:p>
            <a:r>
              <a:rPr lang="en-US" altLang="ja-JP" sz="2000" dirty="0">
                <a:latin typeface="+mn-ea"/>
                <a:hlinkClick r:id="rId5"/>
              </a:rPr>
              <a:t>content/uploads/2017/02/Magna.IPGlab_Turbocharging-Your-Skippable-Pre-Roll-Campaign_external.pdf</a:t>
            </a:r>
            <a:endParaRPr lang="en-US" altLang="ja-JP" sz="2000" dirty="0">
              <a:latin typeface="+mn-ea"/>
            </a:endParaRPr>
          </a:p>
          <a:p>
            <a:r>
              <a:rPr lang="ja-JP" altLang="en-US" sz="2000" dirty="0">
                <a:latin typeface="+mn-ea"/>
              </a:rPr>
              <a:t>「</a:t>
            </a:r>
            <a:r>
              <a:rPr lang="en-US" altLang="ja-JP" sz="2000" dirty="0" err="1">
                <a:latin typeface="+mn-ea"/>
              </a:rPr>
              <a:t>Weblio</a:t>
            </a:r>
            <a:r>
              <a:rPr lang="en-US" altLang="ja-JP" sz="2000" dirty="0">
                <a:latin typeface="+mn-ea"/>
              </a:rPr>
              <a:t> </a:t>
            </a:r>
            <a:r>
              <a:rPr lang="ja-JP" altLang="en-US" sz="2000" dirty="0">
                <a:latin typeface="+mn-ea"/>
              </a:rPr>
              <a:t>類語辞典」</a:t>
            </a:r>
            <a:r>
              <a:rPr lang="en-US" altLang="ja-JP" sz="2000" dirty="0">
                <a:latin typeface="+mn-ea"/>
                <a:hlinkClick r:id="rId6"/>
              </a:rPr>
              <a:t>http://thesaurus.weblio.jp/content/%E4%B8%8D%E5%BF%AB%E6%84%9F</a:t>
            </a:r>
            <a:endParaRPr lang="en-US" altLang="ja-JP" sz="2000" dirty="0">
              <a:latin typeface="+mn-ea"/>
            </a:endParaRPr>
          </a:p>
          <a:p>
            <a:r>
              <a:rPr lang="ja-JP" altLang="en-US" sz="2000" dirty="0">
                <a:latin typeface="+mn-ea"/>
              </a:rPr>
              <a:t>「</a:t>
            </a:r>
            <a:r>
              <a:rPr lang="en-US" altLang="ja-JP" sz="2000" dirty="0" err="1">
                <a:latin typeface="+mn-ea"/>
              </a:rPr>
              <a:t>Hatena</a:t>
            </a:r>
            <a:r>
              <a:rPr lang="ja-JP" altLang="en-US" sz="2000" dirty="0">
                <a:latin typeface="+mn-ea"/>
              </a:rPr>
              <a:t>」</a:t>
            </a:r>
            <a:r>
              <a:rPr lang="en-US" altLang="ja-JP" sz="2000" dirty="0">
                <a:latin typeface="+mn-ea"/>
                <a:hlinkClick r:id="rId7"/>
              </a:rPr>
              <a:t>http://d.hatena.ne.jp/lets_skeptic/20080725/p1</a:t>
            </a:r>
            <a:endParaRPr lang="en-US" altLang="ja-JP" sz="2000" dirty="0">
              <a:latin typeface="+mn-ea"/>
            </a:endParaRPr>
          </a:p>
          <a:p>
            <a:endParaRPr lang="en-US" altLang="ja-JP" sz="2000" dirty="0">
              <a:latin typeface="+mn-ea"/>
            </a:endParaRPr>
          </a:p>
          <a:p>
            <a:r>
              <a:rPr lang="en-US" altLang="ja-JP" sz="2000" dirty="0"/>
              <a:t>Skepticism is Beautiful</a:t>
            </a:r>
          </a:p>
          <a:p>
            <a:r>
              <a:rPr lang="en-US" altLang="ja-JP" sz="2000" dirty="0"/>
              <a:t>http://d.hatena.ne.jp/lets_skeptic/20080725/p1</a:t>
            </a:r>
            <a:endParaRPr lang="ja-JP" altLang="en-US" sz="2000" dirty="0"/>
          </a:p>
          <a:p>
            <a:endParaRPr lang="en-US" altLang="ja-JP" sz="2000" dirty="0">
              <a:latin typeface="+mn-ea"/>
            </a:endParaRPr>
          </a:p>
          <a:p>
            <a:endParaRPr lang="en-US" altLang="ja-JP" sz="2000" dirty="0">
              <a:latin typeface="+mn-ea"/>
            </a:endParaRPr>
          </a:p>
          <a:p>
            <a:endParaRPr lang="en-US" altLang="ja-JP" dirty="0"/>
          </a:p>
          <a:p>
            <a:endParaRPr lang="en-US" altLang="ja-JP" dirty="0"/>
          </a:p>
          <a:p>
            <a:endParaRPr kumimoji="1" lang="ja-JP" altLang="en-US" dirty="0"/>
          </a:p>
        </p:txBody>
      </p:sp>
      <p:sp>
        <p:nvSpPr>
          <p:cNvPr id="6" name="スライド番号プレースホルダー 5"/>
          <p:cNvSpPr>
            <a:spLocks noGrp="1"/>
          </p:cNvSpPr>
          <p:nvPr>
            <p:ph type="sldNum" sz="quarter" idx="12"/>
          </p:nvPr>
        </p:nvSpPr>
        <p:spPr/>
        <p:txBody>
          <a:bodyPr/>
          <a:lstStyle/>
          <a:p>
            <a:fld id="{AF0ADFDF-7494-462A-BE98-A21DE53568CE}" type="slidenum">
              <a:rPr kumimoji="1" lang="ja-JP" altLang="en-US" smtClean="0"/>
              <a:t>21</a:t>
            </a:fld>
            <a:endParaRPr kumimoji="1" lang="ja-JP" altLang="en-US"/>
          </a:p>
        </p:txBody>
      </p:sp>
      <p:sp>
        <p:nvSpPr>
          <p:cNvPr id="4" name="フッター プレースホルダー 3">
            <a:extLst>
              <a:ext uri="{FF2B5EF4-FFF2-40B4-BE49-F238E27FC236}">
                <a16:creationId xmlns:a16="http://schemas.microsoft.com/office/drawing/2014/main" id="{FED4216A-9C44-401E-AF7A-925F8DACA16A}"/>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836603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1325563"/>
          </a:xfrm>
          <a:solidFill>
            <a:schemeClr val="accent5">
              <a:lumMod val="50000"/>
            </a:schemeClr>
          </a:solidFill>
          <a:ln>
            <a:solidFill>
              <a:schemeClr val="accent5">
                <a:lumMod val="50000"/>
              </a:schemeClr>
            </a:solidFill>
          </a:ln>
        </p:spPr>
        <p:txBody>
          <a:bodyPr>
            <a:normAutofit/>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現状分析　</a:t>
            </a:r>
            <a:r>
              <a:rPr kumimoji="1" lang="ja-JP" altLang="en-US" sz="3600" dirty="0">
                <a:solidFill>
                  <a:schemeClr val="bg1"/>
                </a:solidFill>
                <a:latin typeface="ＭＳ Ｐゴシック" panose="020B0600070205080204" pitchFamily="50" charset="-128"/>
                <a:ea typeface="ＭＳ Ｐゴシック" panose="020B0600070205080204" pitchFamily="50" charset="-128"/>
              </a:rPr>
              <a:t>ネット内動画広告の市場</a:t>
            </a:r>
          </a:p>
        </p:txBody>
      </p:sp>
      <p:sp>
        <p:nvSpPr>
          <p:cNvPr id="3" name="コンテンツ プレースホルダー 2"/>
          <p:cNvSpPr>
            <a:spLocks noGrp="1"/>
          </p:cNvSpPr>
          <p:nvPr>
            <p:ph idx="1"/>
          </p:nvPr>
        </p:nvSpPr>
        <p:spPr>
          <a:xfrm>
            <a:off x="838200" y="1825625"/>
            <a:ext cx="3972339" cy="4351338"/>
          </a:xfrm>
        </p:spPr>
        <p:txBody>
          <a:bodyPr>
            <a:normAutofit/>
          </a:bodyPr>
          <a:lstStyle/>
          <a:p>
            <a:pPr marL="0" indent="0">
              <a:buNone/>
            </a:pPr>
            <a:endParaRPr lang="en-US" altLang="ja-JP" sz="2000" dirty="0"/>
          </a:p>
          <a:p>
            <a:pPr marL="0" indent="0">
              <a:buNone/>
            </a:pPr>
            <a:endParaRPr lang="en-US" altLang="ja-JP" sz="2000" dirty="0"/>
          </a:p>
          <a:p>
            <a:endParaRPr lang="en-US" altLang="ja-JP" sz="2000" dirty="0"/>
          </a:p>
          <a:p>
            <a:endParaRPr kumimoji="1" lang="ja-JP" altLang="en-US" sz="2000"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232" y="2112673"/>
            <a:ext cx="5684768" cy="4199227"/>
          </a:xfrm>
          <a:prstGeom prst="rect">
            <a:avLst/>
          </a:prstGeom>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111874"/>
            <a:ext cx="5977674" cy="3937969"/>
          </a:xfrm>
          <a:prstGeom prst="rect">
            <a:avLst/>
          </a:prstGeom>
        </p:spPr>
      </p:pic>
      <p:sp>
        <p:nvSpPr>
          <p:cNvPr id="9" name="スライド番号プレースホルダー 8"/>
          <p:cNvSpPr>
            <a:spLocks noGrp="1"/>
          </p:cNvSpPr>
          <p:nvPr>
            <p:ph type="sldNum" sz="quarter" idx="12"/>
          </p:nvPr>
        </p:nvSpPr>
        <p:spPr/>
        <p:txBody>
          <a:bodyPr/>
          <a:lstStyle/>
          <a:p>
            <a:fld id="{AF0ADFDF-7494-462A-BE98-A21DE53568CE}" type="slidenum">
              <a:rPr kumimoji="1" lang="ja-JP" altLang="en-US" smtClean="0"/>
              <a:t>3</a:t>
            </a:fld>
            <a:endParaRPr kumimoji="1" lang="ja-JP" altLang="en-US"/>
          </a:p>
        </p:txBody>
      </p:sp>
      <p:sp>
        <p:nvSpPr>
          <p:cNvPr id="4" name="フッター プレースホルダー 3">
            <a:extLst>
              <a:ext uri="{FF2B5EF4-FFF2-40B4-BE49-F238E27FC236}">
                <a16:creationId xmlns:a16="http://schemas.microsoft.com/office/drawing/2014/main" id="{9174E6B1-249A-4093-85F2-FEC4530CC619}"/>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913633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1325563"/>
          </a:xfrm>
          <a:solidFill>
            <a:schemeClr val="accent5">
              <a:lumMod val="50000"/>
            </a:schemeClr>
          </a:solidFill>
          <a:ln>
            <a:solidFill>
              <a:schemeClr val="accent5">
                <a:lumMod val="50000"/>
              </a:schemeClr>
            </a:solidFill>
          </a:ln>
        </p:spPr>
        <p:txBody>
          <a:bodyPr>
            <a:normAutofit/>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現状分析　</a:t>
            </a:r>
            <a:r>
              <a:rPr lang="ja-JP" altLang="en-US" sz="3600" dirty="0">
                <a:solidFill>
                  <a:prstClr val="white"/>
                </a:solidFill>
                <a:latin typeface="ＭＳ Ｐゴシック" panose="020B0600070205080204" pitchFamily="50" charset="-128"/>
                <a:ea typeface="ＭＳ Ｐゴシック" panose="020B0600070205080204" pitchFamily="50" charset="-128"/>
              </a:rPr>
              <a:t>ネット内動画広告の市場</a:t>
            </a:r>
            <a:endParaRPr kumimoji="1" lang="ja-JP" altLang="en-US" dirty="0">
              <a:solidFill>
                <a:schemeClr val="bg1"/>
              </a:solidFill>
              <a:latin typeface="ＭＳ Ｐゴシック" panose="020B0600070205080204" pitchFamily="50" charset="-128"/>
              <a:ea typeface="ＭＳ Ｐゴシック" panose="020B0600070205080204" pitchFamily="50" charset="-128"/>
            </a:endParaRPr>
          </a:p>
        </p:txBody>
      </p:sp>
      <p:sp>
        <p:nvSpPr>
          <p:cNvPr id="3" name="コンテンツ プレースホルダー 2"/>
          <p:cNvSpPr>
            <a:spLocks noGrp="1"/>
          </p:cNvSpPr>
          <p:nvPr>
            <p:ph idx="1"/>
          </p:nvPr>
        </p:nvSpPr>
        <p:spPr>
          <a:xfrm>
            <a:off x="838200" y="1825625"/>
            <a:ext cx="3972339" cy="4351338"/>
          </a:xfrm>
        </p:spPr>
        <p:txBody>
          <a:bodyPr>
            <a:normAutofit/>
          </a:bodyPr>
          <a:lstStyle/>
          <a:p>
            <a:pPr marL="0" indent="0">
              <a:buNone/>
            </a:pPr>
            <a:endParaRPr lang="en-US" altLang="ja-JP" sz="2000" dirty="0"/>
          </a:p>
          <a:p>
            <a:pPr marL="0" indent="0">
              <a:buNone/>
            </a:pPr>
            <a:endParaRPr lang="en-US" altLang="ja-JP" sz="2000" dirty="0"/>
          </a:p>
          <a:p>
            <a:endParaRPr lang="en-US" altLang="ja-JP" sz="2000" dirty="0"/>
          </a:p>
          <a:p>
            <a:endParaRPr kumimoji="1" lang="ja-JP" altLang="en-US" sz="2000"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39132" y="2146177"/>
            <a:ext cx="6157119" cy="4030786"/>
          </a:xfrm>
          <a:prstGeom prst="rect">
            <a:avLst/>
          </a:prstGeom>
        </p:spPr>
      </p:pic>
      <p:sp>
        <p:nvSpPr>
          <p:cNvPr id="9" name="スライド番号プレースホルダー 8"/>
          <p:cNvSpPr>
            <a:spLocks noGrp="1"/>
          </p:cNvSpPr>
          <p:nvPr>
            <p:ph type="sldNum" sz="quarter" idx="12"/>
          </p:nvPr>
        </p:nvSpPr>
        <p:spPr/>
        <p:txBody>
          <a:bodyPr/>
          <a:lstStyle/>
          <a:p>
            <a:fld id="{AF0ADFDF-7494-462A-BE98-A21DE53568CE}" type="slidenum">
              <a:rPr kumimoji="1" lang="ja-JP" altLang="en-US" smtClean="0"/>
              <a:t>4</a:t>
            </a:fld>
            <a:endParaRPr kumimoji="1" lang="ja-JP" altLang="en-US"/>
          </a:p>
        </p:txBody>
      </p:sp>
      <p:sp>
        <p:nvSpPr>
          <p:cNvPr id="4" name="フッター プレースホルダー 3">
            <a:extLst>
              <a:ext uri="{FF2B5EF4-FFF2-40B4-BE49-F238E27FC236}">
                <a16:creationId xmlns:a16="http://schemas.microsoft.com/office/drawing/2014/main" id="{45859431-0DDD-4817-A822-0A48BD556EE8}"/>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148359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1325563"/>
          </a:xfrm>
          <a:solidFill>
            <a:schemeClr val="accent5">
              <a:lumMod val="50000"/>
            </a:schemeClr>
          </a:solidFill>
          <a:ln>
            <a:solidFill>
              <a:schemeClr val="accent5">
                <a:lumMod val="50000"/>
              </a:schemeClr>
            </a:solidFill>
          </a:ln>
        </p:spPr>
        <p:txBody>
          <a:bodyPr>
            <a:normAutofit/>
          </a:bodyPr>
          <a:lstStyle/>
          <a:p>
            <a:r>
              <a:rPr kumimoji="1" lang="ja-JP" altLang="en-US" dirty="0">
                <a:solidFill>
                  <a:schemeClr val="bg1"/>
                </a:solidFill>
                <a:latin typeface="ＭＳ Ｐゴシック" panose="020B0600070205080204" pitchFamily="50" charset="-128"/>
                <a:ea typeface="ＭＳ Ｐゴシック" panose="020B0600070205080204" pitchFamily="50" charset="-128"/>
              </a:rPr>
              <a:t>現状分析　</a:t>
            </a:r>
            <a:r>
              <a:rPr kumimoji="1" lang="ja-JP" altLang="en-US" sz="3600" dirty="0">
                <a:solidFill>
                  <a:schemeClr val="bg1"/>
                </a:solidFill>
                <a:latin typeface="ＭＳ Ｐゴシック" panose="020B0600070205080204" pitchFamily="50" charset="-128"/>
                <a:ea typeface="ＭＳ Ｐゴシック" panose="020B0600070205080204" pitchFamily="50" charset="-128"/>
              </a:rPr>
              <a:t>動画広告出稿先</a:t>
            </a:r>
            <a:r>
              <a:rPr kumimoji="1" lang="ja-JP" altLang="en-US" dirty="0">
                <a:solidFill>
                  <a:schemeClr val="bg1"/>
                </a:solidFill>
                <a:latin typeface="ＭＳ Ｐゴシック" panose="020B0600070205080204" pitchFamily="50" charset="-128"/>
                <a:ea typeface="ＭＳ Ｐゴシック" panose="020B0600070205080204" pitchFamily="50" charset="-128"/>
              </a:rPr>
              <a:t>　</a:t>
            </a:r>
          </a:p>
        </p:txBody>
      </p:sp>
      <p:sp>
        <p:nvSpPr>
          <p:cNvPr id="3" name="コンテンツ プレースホルダー 2"/>
          <p:cNvSpPr>
            <a:spLocks noGrp="1"/>
          </p:cNvSpPr>
          <p:nvPr>
            <p:ph idx="1"/>
          </p:nvPr>
        </p:nvSpPr>
        <p:spPr>
          <a:xfrm>
            <a:off x="838200" y="1825625"/>
            <a:ext cx="3972339" cy="4351338"/>
          </a:xfrm>
        </p:spPr>
        <p:txBody>
          <a:bodyPr>
            <a:normAutofit/>
          </a:bodyPr>
          <a:lstStyle/>
          <a:p>
            <a:pPr marL="0" indent="0">
              <a:buNone/>
            </a:pPr>
            <a:endParaRPr lang="en-US" altLang="ja-JP" sz="2000" dirty="0"/>
          </a:p>
          <a:p>
            <a:pPr marL="0" indent="0">
              <a:buNone/>
            </a:pPr>
            <a:endParaRPr lang="en-US" altLang="ja-JP" sz="2000" dirty="0"/>
          </a:p>
          <a:p>
            <a:endParaRPr lang="en-US" altLang="ja-JP" sz="2000" dirty="0"/>
          </a:p>
          <a:p>
            <a:endParaRPr kumimoji="1" lang="ja-JP" altLang="en-US" sz="2000"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30317"/>
            <a:ext cx="7030531" cy="4105512"/>
          </a:xfrm>
          <a:prstGeom prst="rect">
            <a:avLst/>
          </a:prstGeom>
        </p:spPr>
      </p:pic>
      <p:sp>
        <p:nvSpPr>
          <p:cNvPr id="6" name="テキスト ボックス 5"/>
          <p:cNvSpPr txBox="1"/>
          <p:nvPr/>
        </p:nvSpPr>
        <p:spPr>
          <a:xfrm>
            <a:off x="6365018" y="2000848"/>
            <a:ext cx="5020491" cy="2800767"/>
          </a:xfrm>
          <a:prstGeom prst="rect">
            <a:avLst/>
          </a:prstGeom>
          <a:noFill/>
        </p:spPr>
        <p:txBody>
          <a:bodyPr wrap="square" rtlCol="0">
            <a:spAutoFit/>
          </a:bodyPr>
          <a:lstStyle/>
          <a:p>
            <a:r>
              <a:rPr lang="en-US" altLang="ja-JP" sz="1600" dirty="0">
                <a:latin typeface="+mn-ea"/>
              </a:rPr>
              <a:t>【</a:t>
            </a:r>
            <a:r>
              <a:rPr lang="ja-JP" altLang="en-US" sz="1600" dirty="0">
                <a:latin typeface="+mn-ea"/>
              </a:rPr>
              <a:t>調査概要</a:t>
            </a:r>
            <a:r>
              <a:rPr lang="en-US" altLang="ja-JP" sz="1600" dirty="0">
                <a:latin typeface="+mn-ea"/>
              </a:rPr>
              <a:t>】</a:t>
            </a:r>
          </a:p>
          <a:p>
            <a:r>
              <a:rPr lang="ja-JP" altLang="en-US" sz="1600" dirty="0">
                <a:latin typeface="+mn-ea"/>
              </a:rPr>
              <a:t>・調査対象</a:t>
            </a:r>
          </a:p>
          <a:p>
            <a:r>
              <a:rPr lang="ja-JP" altLang="en-US" sz="1600" dirty="0">
                <a:latin typeface="+mn-ea"/>
              </a:rPr>
              <a:t> 国内デジタル広告業界関係者</a:t>
            </a:r>
            <a:r>
              <a:rPr lang="en-US" altLang="ja-JP" sz="1600" dirty="0">
                <a:latin typeface="+mn-ea"/>
              </a:rPr>
              <a:t>400</a:t>
            </a:r>
            <a:r>
              <a:rPr lang="ja-JP" altLang="en-US" sz="1600" dirty="0">
                <a:latin typeface="+mn-ea"/>
              </a:rPr>
              <a:t>人</a:t>
            </a:r>
          </a:p>
          <a:p>
            <a:r>
              <a:rPr lang="ja-JP" altLang="en-US" sz="1600" dirty="0">
                <a:latin typeface="+mn-ea"/>
              </a:rPr>
              <a:t> （マーケッター、広告会社、アドテクベンダー、</a:t>
            </a:r>
            <a:endParaRPr lang="en-US" altLang="ja-JP" sz="1600" dirty="0">
              <a:latin typeface="+mn-ea"/>
            </a:endParaRPr>
          </a:p>
          <a:p>
            <a:r>
              <a:rPr lang="ja-JP" altLang="en-US" sz="1600" dirty="0">
                <a:latin typeface="+mn-ea"/>
              </a:rPr>
              <a:t>媒体社に所属する担当者各</a:t>
            </a:r>
            <a:r>
              <a:rPr lang="en-US" altLang="ja-JP" sz="1600" dirty="0">
                <a:latin typeface="+mn-ea"/>
              </a:rPr>
              <a:t>100</a:t>
            </a:r>
            <a:r>
              <a:rPr lang="ja-JP" altLang="en-US" sz="1600" dirty="0">
                <a:latin typeface="+mn-ea"/>
              </a:rPr>
              <a:t>名）</a:t>
            </a:r>
          </a:p>
          <a:p>
            <a:r>
              <a:rPr lang="ja-JP" altLang="en-US" sz="1600" dirty="0">
                <a:latin typeface="+mn-ea"/>
              </a:rPr>
              <a:t>・調査方法</a:t>
            </a:r>
          </a:p>
          <a:p>
            <a:r>
              <a:rPr lang="en-US" altLang="ja-JP" sz="1600" dirty="0">
                <a:latin typeface="+mn-ea"/>
              </a:rPr>
              <a:t>Web</a:t>
            </a:r>
            <a:r>
              <a:rPr lang="ja-JP" altLang="en-US" sz="1600" dirty="0">
                <a:latin typeface="+mn-ea"/>
              </a:rPr>
              <a:t>アンケート調査</a:t>
            </a:r>
          </a:p>
          <a:p>
            <a:r>
              <a:rPr lang="ja-JP" altLang="en-US" sz="1600" dirty="0">
                <a:latin typeface="+mn-ea"/>
              </a:rPr>
              <a:t>・調査期間</a:t>
            </a:r>
          </a:p>
          <a:p>
            <a:r>
              <a:rPr lang="en-US" altLang="ja-JP" sz="1600" dirty="0">
                <a:latin typeface="+mn-ea"/>
              </a:rPr>
              <a:t>2016</a:t>
            </a:r>
            <a:r>
              <a:rPr lang="ja-JP" altLang="en-US" sz="1600" dirty="0">
                <a:latin typeface="+mn-ea"/>
              </a:rPr>
              <a:t>年</a:t>
            </a:r>
            <a:r>
              <a:rPr lang="en-US" altLang="ja-JP" sz="1600" dirty="0">
                <a:latin typeface="+mn-ea"/>
              </a:rPr>
              <a:t>11</a:t>
            </a:r>
            <a:r>
              <a:rPr lang="ja-JP" altLang="en-US" sz="1600" dirty="0">
                <a:latin typeface="+mn-ea"/>
              </a:rPr>
              <a:t>月</a:t>
            </a:r>
            <a:r>
              <a:rPr lang="en-US" altLang="ja-JP" sz="1600" dirty="0">
                <a:latin typeface="+mn-ea"/>
              </a:rPr>
              <a:t>〜12</a:t>
            </a:r>
            <a:r>
              <a:rPr lang="ja-JP" altLang="en-US" sz="1600" dirty="0">
                <a:latin typeface="+mn-ea"/>
              </a:rPr>
              <a:t>月</a:t>
            </a:r>
            <a:endParaRPr lang="en-US" altLang="ja-JP" sz="1600" dirty="0">
              <a:latin typeface="+mn-ea"/>
            </a:endParaRPr>
          </a:p>
          <a:p>
            <a:r>
              <a:rPr lang="ja-JP" altLang="en-US" sz="1600" dirty="0">
                <a:latin typeface="+mn-ea"/>
              </a:rPr>
              <a:t>（</a:t>
            </a:r>
            <a:r>
              <a:rPr lang="en-US" altLang="ja-JP" sz="1600" dirty="0">
                <a:latin typeface="+mn-ea"/>
              </a:rPr>
              <a:t>n=400</a:t>
            </a:r>
            <a:r>
              <a:rPr lang="ja-JP" altLang="en-US" sz="1600" dirty="0" err="1">
                <a:latin typeface="+mn-ea"/>
              </a:rPr>
              <a:t>、</a:t>
            </a:r>
            <a:r>
              <a:rPr lang="ja-JP" altLang="en-US" sz="1600" dirty="0">
                <a:latin typeface="+mn-ea"/>
              </a:rPr>
              <a:t>複数回答、マクロミル／デジタルインファクト調べ） </a:t>
            </a:r>
          </a:p>
        </p:txBody>
      </p:sp>
      <p:sp>
        <p:nvSpPr>
          <p:cNvPr id="8" name="テキスト ボックス 7"/>
          <p:cNvSpPr txBox="1"/>
          <p:nvPr/>
        </p:nvSpPr>
        <p:spPr>
          <a:xfrm>
            <a:off x="3004458" y="5451054"/>
            <a:ext cx="9013907" cy="584775"/>
          </a:xfrm>
          <a:prstGeom prst="rect">
            <a:avLst/>
          </a:prstGeom>
          <a:noFill/>
        </p:spPr>
        <p:txBody>
          <a:bodyPr wrap="square" rtlCol="0">
            <a:spAutoFit/>
          </a:bodyPr>
          <a:lstStyle/>
          <a:p>
            <a:r>
              <a:rPr lang="ja-JP" altLang="en-US" sz="3200" dirty="0">
                <a:latin typeface="ＭＳ Ｐゴシック" panose="020B0600070205080204" pitchFamily="50" charset="-128"/>
                <a:ea typeface="ＭＳ Ｐゴシック" panose="020B0600070205080204" pitchFamily="50" charset="-128"/>
              </a:rPr>
              <a:t>⇒動画広告媒体で一番関わりが強いのは</a:t>
            </a:r>
            <a:r>
              <a:rPr lang="en-US" altLang="ja-JP" sz="3200" dirty="0">
                <a:solidFill>
                  <a:srgbClr val="FF0000"/>
                </a:solidFill>
                <a:latin typeface="ＭＳ Ｐゴシック" panose="020B0600070205080204" pitchFamily="50" charset="-128"/>
                <a:ea typeface="ＭＳ Ｐゴシック" panose="020B0600070205080204" pitchFamily="50" charset="-128"/>
              </a:rPr>
              <a:t>YouTube</a:t>
            </a:r>
            <a:endParaRPr kumimoji="1" lang="ja-JP" altLang="en-US" sz="3200" dirty="0">
              <a:solidFill>
                <a:srgbClr val="FF0000"/>
              </a:solidFill>
              <a:latin typeface="ＭＳ Ｐゴシック" panose="020B0600070205080204" pitchFamily="50" charset="-128"/>
              <a:ea typeface="ＭＳ Ｐゴシック" panose="020B0600070205080204" pitchFamily="50" charset="-128"/>
            </a:endParaRPr>
          </a:p>
        </p:txBody>
      </p:sp>
      <p:sp>
        <p:nvSpPr>
          <p:cNvPr id="11" name="スライド番号プレースホルダー 10"/>
          <p:cNvSpPr>
            <a:spLocks noGrp="1"/>
          </p:cNvSpPr>
          <p:nvPr>
            <p:ph type="sldNum" sz="quarter" idx="12"/>
          </p:nvPr>
        </p:nvSpPr>
        <p:spPr/>
        <p:txBody>
          <a:bodyPr/>
          <a:lstStyle/>
          <a:p>
            <a:fld id="{AF0ADFDF-7494-462A-BE98-A21DE53568CE}" type="slidenum">
              <a:rPr kumimoji="1" lang="ja-JP" altLang="en-US" smtClean="0"/>
              <a:t>5</a:t>
            </a:fld>
            <a:endParaRPr kumimoji="1" lang="ja-JP" altLang="en-US"/>
          </a:p>
        </p:txBody>
      </p:sp>
      <p:sp>
        <p:nvSpPr>
          <p:cNvPr id="5" name="フッター プレースホルダー 4">
            <a:extLst>
              <a:ext uri="{FF2B5EF4-FFF2-40B4-BE49-F238E27FC236}">
                <a16:creationId xmlns:a16="http://schemas.microsoft.com/office/drawing/2014/main" id="{D0CF9BE5-E006-4047-B44B-AA9125781AF2}"/>
              </a:ext>
            </a:extLst>
          </p:cNvPr>
          <p:cNvSpPr>
            <a:spLocks noGrp="1"/>
          </p:cNvSpPr>
          <p:nvPr>
            <p:ph type="ftr" sz="quarter" idx="11"/>
          </p:nvPr>
        </p:nvSpPr>
        <p:spPr>
          <a:xfrm>
            <a:off x="3004458" y="6356350"/>
            <a:ext cx="5663418" cy="365125"/>
          </a:xfrm>
        </p:spPr>
        <p:txBody>
          <a:bodyPr/>
          <a:lstStyle/>
          <a:p>
            <a:r>
              <a:rPr lang="en-US" altLang="ja-JP" dirty="0"/>
              <a:t>https://news.goo.ne.jp/article/markezine/bizskills/markezine_26021.html</a:t>
            </a:r>
          </a:p>
          <a:p>
            <a:endParaRPr kumimoji="1" lang="ja-JP" altLang="en-US" dirty="0"/>
          </a:p>
        </p:txBody>
      </p:sp>
    </p:spTree>
    <p:extLst>
      <p:ext uri="{BB962C8B-B14F-4D97-AF65-F5344CB8AC3E}">
        <p14:creationId xmlns:p14="http://schemas.microsoft.com/office/powerpoint/2010/main" val="2371960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normAutofit/>
          </a:bodyPr>
          <a:lstStyle/>
          <a:p>
            <a:r>
              <a:rPr lang="ja-JP" altLang="en-US" dirty="0">
                <a:solidFill>
                  <a:schemeClr val="bg1"/>
                </a:solidFill>
                <a:latin typeface="ＭＳ Ｐゴシック" panose="020B0600070205080204" pitchFamily="50" charset="-128"/>
                <a:ea typeface="ＭＳ Ｐゴシック" panose="020B0600070205080204" pitchFamily="50" charset="-128"/>
              </a:rPr>
              <a:t>現状分析　　</a:t>
            </a:r>
            <a:r>
              <a:rPr kumimoji="1" lang="ja-JP" altLang="en-US" sz="4000" dirty="0">
                <a:solidFill>
                  <a:schemeClr val="bg1"/>
                </a:solidFill>
                <a:latin typeface="ＭＳ Ｐゴシック" panose="020B0600070205080204" pitchFamily="50" charset="-128"/>
                <a:ea typeface="ＭＳ Ｐゴシック" panose="020B0600070205080204" pitchFamily="50" charset="-128"/>
              </a:rPr>
              <a:t>動画広告フォーマット</a:t>
            </a:r>
            <a:endParaRPr kumimoji="1" lang="ja-JP" altLang="en-US" dirty="0">
              <a:solidFill>
                <a:schemeClr val="bg1"/>
              </a:solidFill>
              <a:latin typeface="ＭＳ Ｐゴシック" panose="020B0600070205080204" pitchFamily="50" charset="-128"/>
              <a:ea typeface="ＭＳ Ｐゴシック" panose="020B0600070205080204" pitchFamily="50" charset="-128"/>
            </a:endParaRPr>
          </a:p>
        </p:txBody>
      </p:sp>
      <p:sp>
        <p:nvSpPr>
          <p:cNvPr id="5" name="コンテンツ プレースホルダー 4"/>
          <p:cNvSpPr>
            <a:spLocks noGrp="1"/>
          </p:cNvSpPr>
          <p:nvPr>
            <p:ph idx="1"/>
          </p:nvPr>
        </p:nvSpPr>
        <p:spPr>
          <a:xfrm>
            <a:off x="838200" y="3148438"/>
            <a:ext cx="10515600" cy="3390474"/>
          </a:xfrm>
        </p:spPr>
        <p:txBody>
          <a:bodyPr>
            <a:normAutofit/>
          </a:bodyPr>
          <a:lstStyle/>
          <a:p>
            <a:r>
              <a:rPr lang="ja-JP" altLang="en-US" u="sng" dirty="0">
                <a:latin typeface="ＭＳ Ｐゴシック" panose="020B0600070205080204" pitchFamily="50" charset="-128"/>
                <a:ea typeface="ＭＳ Ｐゴシック" panose="020B0600070205080204" pitchFamily="50" charset="-128"/>
              </a:rPr>
              <a:t>プレロール</a:t>
            </a:r>
            <a:r>
              <a:rPr kumimoji="1" lang="ja-JP" altLang="en-US" u="sng" dirty="0">
                <a:latin typeface="ＭＳ Ｐゴシック" panose="020B0600070205080204" pitchFamily="50" charset="-128"/>
                <a:ea typeface="ＭＳ Ｐゴシック" panose="020B0600070205080204" pitchFamily="50" charset="-128"/>
              </a:rPr>
              <a:t>広告</a:t>
            </a:r>
            <a:endParaRPr kumimoji="1" lang="en-US" altLang="ja-JP" u="sng" dirty="0">
              <a:latin typeface="ＭＳ Ｐゴシック" panose="020B0600070205080204" pitchFamily="50" charset="-128"/>
              <a:ea typeface="ＭＳ Ｐゴシック" panose="020B0600070205080204" pitchFamily="50" charset="-128"/>
            </a:endParaRPr>
          </a:p>
          <a:p>
            <a:pPr marL="0" indent="0">
              <a:buNone/>
            </a:pPr>
            <a:r>
              <a:rPr kumimoji="1" lang="ja-JP" altLang="en-US" dirty="0">
                <a:latin typeface="ＭＳ Ｐゴシック" panose="020B0600070205080204" pitchFamily="50" charset="-128"/>
                <a:ea typeface="ＭＳ Ｐゴシック" panose="020B0600070205080204" pitchFamily="50" charset="-128"/>
              </a:rPr>
              <a:t>　「動画を視聴する際、動画の最初に流れる広告」</a:t>
            </a:r>
            <a:endParaRPr kumimoji="1" lang="en-US" altLang="ja-JP" dirty="0">
              <a:latin typeface="ＭＳ Ｐゴシック" panose="020B0600070205080204" pitchFamily="50" charset="-128"/>
              <a:ea typeface="ＭＳ Ｐゴシック" panose="020B0600070205080204" pitchFamily="50" charset="-128"/>
            </a:endParaRPr>
          </a:p>
          <a:p>
            <a:r>
              <a:rPr kumimoji="1" lang="ja-JP" altLang="en-US" u="sng" dirty="0">
                <a:latin typeface="ＭＳ Ｐゴシック" panose="020B0600070205080204" pitchFamily="50" charset="-128"/>
                <a:ea typeface="ＭＳ Ｐゴシック" panose="020B0600070205080204" pitchFamily="50" charset="-128"/>
              </a:rPr>
              <a:t>ミッドロール広告</a:t>
            </a:r>
            <a:endParaRPr kumimoji="1" lang="en-US" altLang="ja-JP" u="sng"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　「動画を視聴する際、動画中盤に挟み込まれる広告」</a:t>
            </a:r>
            <a:endParaRPr lang="en-US" altLang="ja-JP" dirty="0">
              <a:latin typeface="ＭＳ Ｐゴシック" panose="020B0600070205080204" pitchFamily="50" charset="-128"/>
              <a:ea typeface="ＭＳ Ｐゴシック" panose="020B0600070205080204" pitchFamily="50" charset="-128"/>
            </a:endParaRPr>
          </a:p>
          <a:p>
            <a:r>
              <a:rPr lang="ja-JP" altLang="en-US" u="sng" dirty="0">
                <a:latin typeface="ＭＳ Ｐゴシック" panose="020B0600070205080204" pitchFamily="50" charset="-128"/>
                <a:ea typeface="ＭＳ Ｐゴシック" panose="020B0600070205080204" pitchFamily="50" charset="-128"/>
              </a:rPr>
              <a:t>ポストロール広告</a:t>
            </a:r>
            <a:endParaRPr lang="en-US" altLang="ja-JP" u="sng" dirty="0">
              <a:latin typeface="ＭＳ Ｐゴシック" panose="020B0600070205080204" pitchFamily="50" charset="-128"/>
              <a:ea typeface="ＭＳ Ｐゴシック" panose="020B0600070205080204" pitchFamily="50" charset="-128"/>
            </a:endParaRPr>
          </a:p>
          <a:p>
            <a:pPr marL="0" indent="0">
              <a:buNone/>
            </a:pPr>
            <a:r>
              <a:rPr lang="ja-JP" altLang="en-US" dirty="0">
                <a:latin typeface="ＭＳ Ｐゴシック" panose="020B0600070205080204" pitchFamily="50" charset="-128"/>
                <a:ea typeface="ＭＳ Ｐゴシック" panose="020B0600070205080204" pitchFamily="50" charset="-128"/>
              </a:rPr>
              <a:t>　「動画を視聴する際、動画の視聴後に流れる広告」</a:t>
            </a:r>
            <a:endParaRPr kumimoji="1" lang="en-US" altLang="ja-JP" dirty="0">
              <a:latin typeface="ＭＳ Ｐゴシック" panose="020B0600070205080204" pitchFamily="50" charset="-128"/>
              <a:ea typeface="ＭＳ Ｐゴシック" panose="020B0600070205080204" pitchFamily="50" charset="-128"/>
            </a:endParaRPr>
          </a:p>
        </p:txBody>
      </p:sp>
      <p:sp>
        <p:nvSpPr>
          <p:cNvPr id="15" name="スライド番号プレースホルダー 14"/>
          <p:cNvSpPr>
            <a:spLocks noGrp="1"/>
          </p:cNvSpPr>
          <p:nvPr>
            <p:ph type="sldNum" sz="quarter" idx="12"/>
          </p:nvPr>
        </p:nvSpPr>
        <p:spPr/>
        <p:txBody>
          <a:bodyPr/>
          <a:lstStyle/>
          <a:p>
            <a:fld id="{AF0ADFDF-7494-462A-BE98-A21DE53568CE}" type="slidenum">
              <a:rPr kumimoji="1" lang="ja-JP" altLang="en-US" smtClean="0"/>
              <a:t>6</a:t>
            </a:fld>
            <a:endParaRPr kumimoji="1" lang="ja-JP" altLang="en-US" dirty="0"/>
          </a:p>
        </p:txBody>
      </p:sp>
      <p:sp>
        <p:nvSpPr>
          <p:cNvPr id="3" name="テキスト ボックス 2">
            <a:extLst>
              <a:ext uri="{FF2B5EF4-FFF2-40B4-BE49-F238E27FC236}">
                <a16:creationId xmlns:a16="http://schemas.microsoft.com/office/drawing/2014/main" id="{4BED4003-FC6E-49B5-B6F7-2247734E29C9}"/>
              </a:ext>
            </a:extLst>
          </p:cNvPr>
          <p:cNvSpPr txBox="1"/>
          <p:nvPr/>
        </p:nvSpPr>
        <p:spPr>
          <a:xfrm>
            <a:off x="838200" y="2127175"/>
            <a:ext cx="8010378" cy="584775"/>
          </a:xfrm>
          <a:prstGeom prst="rect">
            <a:avLst/>
          </a:prstGeom>
          <a:noFill/>
        </p:spPr>
        <p:txBody>
          <a:bodyPr wrap="square" rtlCol="0">
            <a:spAutoFit/>
          </a:bodyPr>
          <a:lstStyle/>
          <a:p>
            <a:r>
              <a:rPr kumimoji="1" lang="ja-JP" altLang="en-US" sz="3200" b="1" dirty="0"/>
              <a:t>広告の流れるタイミングによる広告の分類</a:t>
            </a:r>
          </a:p>
        </p:txBody>
      </p:sp>
      <p:sp>
        <p:nvSpPr>
          <p:cNvPr id="4" name="フッター プレースホルダー 3">
            <a:extLst>
              <a:ext uri="{FF2B5EF4-FFF2-40B4-BE49-F238E27FC236}">
                <a16:creationId xmlns:a16="http://schemas.microsoft.com/office/drawing/2014/main" id="{9309BF1E-D072-49B9-97AB-B8E9FD5DC0FB}"/>
              </a:ext>
            </a:extLst>
          </p:cNvPr>
          <p:cNvSpPr>
            <a:spLocks noGrp="1"/>
          </p:cNvSpPr>
          <p:nvPr>
            <p:ph type="ftr" sz="quarter" idx="11"/>
          </p:nvPr>
        </p:nvSpPr>
        <p:spPr>
          <a:xfrm>
            <a:off x="2947767" y="6368171"/>
            <a:ext cx="6296465" cy="365125"/>
          </a:xfrm>
        </p:spPr>
        <p:txBody>
          <a:bodyPr/>
          <a:lstStyle/>
          <a:p>
            <a:r>
              <a:rPr lang="en-US" altLang="ja-JP" dirty="0"/>
              <a:t>YOUTUBE</a:t>
            </a:r>
            <a:r>
              <a:rPr lang="ja-JP" altLang="en-US" dirty="0"/>
              <a:t>公式サイト　</a:t>
            </a:r>
            <a:r>
              <a:rPr lang="en-US" altLang="ja-JP" dirty="0"/>
              <a:t>https://supportgoogle.com/displayspecs/answer/6244557?hl=ja&amp;ref_topic=6244532</a:t>
            </a:r>
            <a:endParaRPr kumimoji="1" lang="ja-JP" altLang="en-US" dirty="0"/>
          </a:p>
        </p:txBody>
      </p:sp>
    </p:spTree>
    <p:extLst>
      <p:ext uri="{BB962C8B-B14F-4D97-AF65-F5344CB8AC3E}">
        <p14:creationId xmlns:p14="http://schemas.microsoft.com/office/powerpoint/2010/main" val="2248974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楕円 3">
            <a:extLst>
              <a:ext uri="{FF2B5EF4-FFF2-40B4-BE49-F238E27FC236}">
                <a16:creationId xmlns:a16="http://schemas.microsoft.com/office/drawing/2014/main" id="{F592CF35-EFFB-48F4-B3F0-E1C651CC42FC}"/>
              </a:ext>
            </a:extLst>
          </p:cNvPr>
          <p:cNvSpPr/>
          <p:nvPr/>
        </p:nvSpPr>
        <p:spPr>
          <a:xfrm>
            <a:off x="956602" y="2349305"/>
            <a:ext cx="4825219" cy="3799082"/>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800" dirty="0">
              <a:solidFill>
                <a:schemeClr val="tx1"/>
              </a:solidFill>
            </a:endParaRPr>
          </a:p>
          <a:p>
            <a:pPr algn="ctr"/>
            <a:r>
              <a:rPr kumimoji="1" lang="ja-JP" altLang="en-US" sz="2800" b="1" dirty="0">
                <a:solidFill>
                  <a:schemeClr val="tx1"/>
                </a:solidFill>
              </a:rPr>
              <a:t>スキッパブル広告</a:t>
            </a:r>
            <a:endParaRPr kumimoji="1" lang="en-US" altLang="ja-JP" sz="2800" b="1" dirty="0">
              <a:solidFill>
                <a:schemeClr val="tx1"/>
              </a:solidFill>
            </a:endParaRPr>
          </a:p>
          <a:p>
            <a:pPr algn="ctr"/>
            <a:endParaRPr lang="en-US" altLang="ja-JP" dirty="0">
              <a:solidFill>
                <a:schemeClr val="tx1"/>
              </a:solidFill>
            </a:endParaRPr>
          </a:p>
          <a:p>
            <a:pPr algn="ctr"/>
            <a:r>
              <a:rPr kumimoji="1" lang="ja-JP" altLang="en-US" sz="2000" dirty="0">
                <a:solidFill>
                  <a:schemeClr val="tx1"/>
                </a:solidFill>
              </a:rPr>
              <a:t>＝スキップが可能な広告</a:t>
            </a:r>
            <a:endParaRPr kumimoji="1" lang="en-US" altLang="ja-JP" sz="2000"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kumimoji="1" lang="ja-JP" altLang="en-US" dirty="0">
              <a:solidFill>
                <a:schemeClr val="tx1"/>
              </a:solidFill>
            </a:endParaRPr>
          </a:p>
        </p:txBody>
      </p:sp>
      <p:sp>
        <p:nvSpPr>
          <p:cNvPr id="2" name="タイトル 1"/>
          <p:cNvSpPr>
            <a:spLocks noGrp="1"/>
          </p:cNvSpPr>
          <p:nvPr>
            <p:ph type="title"/>
          </p:nvPr>
        </p:nvSpPr>
        <p:spPr>
          <a:solidFill>
            <a:schemeClr val="accent5">
              <a:lumMod val="50000"/>
            </a:schemeClr>
          </a:solidFill>
        </p:spPr>
        <p:txBody>
          <a:bodyPr>
            <a:normAutofit/>
          </a:bodyPr>
          <a:lstStyle/>
          <a:p>
            <a:r>
              <a:rPr lang="ja-JP" altLang="en-US" dirty="0">
                <a:solidFill>
                  <a:schemeClr val="bg1"/>
                </a:solidFill>
                <a:latin typeface="ＭＳ Ｐゴシック" panose="020B0600070205080204" pitchFamily="50" charset="-128"/>
                <a:ea typeface="ＭＳ Ｐゴシック" panose="020B0600070205080204" pitchFamily="50" charset="-128"/>
              </a:rPr>
              <a:t>現状分析　　</a:t>
            </a:r>
            <a:r>
              <a:rPr kumimoji="1" lang="ja-JP" altLang="en-US" sz="4000" dirty="0">
                <a:solidFill>
                  <a:schemeClr val="bg1"/>
                </a:solidFill>
                <a:latin typeface="ＭＳ Ｐゴシック" panose="020B0600070205080204" pitchFamily="50" charset="-128"/>
                <a:ea typeface="ＭＳ Ｐゴシック" panose="020B0600070205080204" pitchFamily="50" charset="-128"/>
              </a:rPr>
              <a:t>動画広告フォーマット</a:t>
            </a:r>
            <a:endParaRPr kumimoji="1" lang="ja-JP" altLang="en-US" dirty="0">
              <a:solidFill>
                <a:schemeClr val="bg1"/>
              </a:solidFill>
              <a:latin typeface="ＭＳ Ｐゴシック" panose="020B0600070205080204" pitchFamily="50" charset="-128"/>
              <a:ea typeface="ＭＳ Ｐゴシック" panose="020B0600070205080204" pitchFamily="50" charset="-128"/>
            </a:endParaRPr>
          </a:p>
        </p:txBody>
      </p:sp>
      <p:sp>
        <p:nvSpPr>
          <p:cNvPr id="15" name="スライド番号プレースホルダー 14"/>
          <p:cNvSpPr>
            <a:spLocks noGrp="1"/>
          </p:cNvSpPr>
          <p:nvPr>
            <p:ph type="sldNum" sz="quarter" idx="12"/>
          </p:nvPr>
        </p:nvSpPr>
        <p:spPr/>
        <p:txBody>
          <a:bodyPr/>
          <a:lstStyle/>
          <a:p>
            <a:fld id="{AF0ADFDF-7494-462A-BE98-A21DE53568CE}" type="slidenum">
              <a:rPr kumimoji="1" lang="ja-JP" altLang="en-US" smtClean="0"/>
              <a:t>7</a:t>
            </a:fld>
            <a:endParaRPr kumimoji="1" lang="ja-JP" altLang="en-US"/>
          </a:p>
        </p:txBody>
      </p:sp>
      <p:sp>
        <p:nvSpPr>
          <p:cNvPr id="3" name="フッター プレースホルダー 2">
            <a:extLst>
              <a:ext uri="{FF2B5EF4-FFF2-40B4-BE49-F238E27FC236}">
                <a16:creationId xmlns:a16="http://schemas.microsoft.com/office/drawing/2014/main" id="{18F53823-3C2B-43FF-BB6B-83897D7DEC7F}"/>
              </a:ext>
            </a:extLst>
          </p:cNvPr>
          <p:cNvSpPr>
            <a:spLocks noGrp="1"/>
          </p:cNvSpPr>
          <p:nvPr>
            <p:ph type="ftr" sz="quarter" idx="11"/>
          </p:nvPr>
        </p:nvSpPr>
        <p:spPr>
          <a:xfrm>
            <a:off x="2835225" y="6305549"/>
            <a:ext cx="6521548" cy="365125"/>
          </a:xfrm>
        </p:spPr>
        <p:txBody>
          <a:bodyPr/>
          <a:lstStyle/>
          <a:p>
            <a:r>
              <a:rPr lang="en-US" altLang="ja-JP" dirty="0"/>
              <a:t>YOUTUBE</a:t>
            </a:r>
            <a:r>
              <a:rPr lang="ja-JP" altLang="en-US" dirty="0"/>
              <a:t>公式サイト</a:t>
            </a:r>
            <a:r>
              <a:rPr lang="en-US" altLang="ja-JP" dirty="0"/>
              <a:t>https://support.google.com/displayspecs/answer/6244557?hl=ja&amp;ref_topic=6244532</a:t>
            </a:r>
            <a:endParaRPr kumimoji="1" lang="ja-JP" altLang="en-US" dirty="0"/>
          </a:p>
        </p:txBody>
      </p:sp>
      <p:sp>
        <p:nvSpPr>
          <p:cNvPr id="10" name="楕円 9">
            <a:extLst>
              <a:ext uri="{FF2B5EF4-FFF2-40B4-BE49-F238E27FC236}">
                <a16:creationId xmlns:a16="http://schemas.microsoft.com/office/drawing/2014/main" id="{B2AC895F-6DF4-4E24-A488-F85628B5A3EA}"/>
              </a:ext>
            </a:extLst>
          </p:cNvPr>
          <p:cNvSpPr/>
          <p:nvPr/>
        </p:nvSpPr>
        <p:spPr>
          <a:xfrm>
            <a:off x="6373837" y="2349305"/>
            <a:ext cx="4979963" cy="3799082"/>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2400" dirty="0">
              <a:solidFill>
                <a:schemeClr val="tx1"/>
              </a:solidFill>
            </a:endParaRPr>
          </a:p>
          <a:p>
            <a:pPr algn="ctr"/>
            <a:r>
              <a:rPr kumimoji="1" lang="ja-JP" altLang="en-US" sz="2400" b="1" dirty="0">
                <a:solidFill>
                  <a:schemeClr val="tx1"/>
                </a:solidFill>
              </a:rPr>
              <a:t>ノンスキッパブル広告</a:t>
            </a:r>
            <a:endParaRPr kumimoji="1" lang="en-US" altLang="ja-JP" sz="2400" b="1" dirty="0">
              <a:solidFill>
                <a:schemeClr val="tx1"/>
              </a:solidFill>
            </a:endParaRPr>
          </a:p>
          <a:p>
            <a:pPr algn="ctr"/>
            <a:endParaRPr lang="en-US" altLang="ja-JP" dirty="0">
              <a:solidFill>
                <a:schemeClr val="tx1"/>
              </a:solidFill>
            </a:endParaRPr>
          </a:p>
          <a:p>
            <a:pPr algn="ctr"/>
            <a:r>
              <a:rPr kumimoji="1" lang="ja-JP" altLang="en-US" sz="2000" dirty="0">
                <a:solidFill>
                  <a:schemeClr val="tx1"/>
                </a:solidFill>
              </a:rPr>
              <a:t>＝スキップが不可能な広告</a:t>
            </a:r>
            <a:endParaRPr kumimoji="1" lang="en-US" altLang="ja-JP" sz="2000" dirty="0">
              <a:solidFill>
                <a:schemeClr val="tx1"/>
              </a:solidFill>
            </a:endParaRPr>
          </a:p>
          <a:p>
            <a:pPr algn="ctr"/>
            <a:endParaRPr lang="en-US" altLang="ja-JP" sz="2000"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lang="en-US" altLang="ja-JP" dirty="0">
              <a:solidFill>
                <a:schemeClr val="tx1"/>
              </a:solidFill>
            </a:endParaRPr>
          </a:p>
          <a:p>
            <a:pPr algn="ctr"/>
            <a:endParaRPr kumimoji="1" lang="en-US" altLang="ja-JP" dirty="0">
              <a:solidFill>
                <a:schemeClr val="tx1"/>
              </a:solidFill>
            </a:endParaRPr>
          </a:p>
          <a:p>
            <a:pPr algn="ctr"/>
            <a:endParaRPr kumimoji="1" lang="en-US" altLang="ja-JP" dirty="0">
              <a:solidFill>
                <a:schemeClr val="tx1"/>
              </a:solidFill>
            </a:endParaRPr>
          </a:p>
        </p:txBody>
      </p:sp>
      <p:sp>
        <p:nvSpPr>
          <p:cNvPr id="14" name="爆発: 8 pt 13">
            <a:extLst>
              <a:ext uri="{FF2B5EF4-FFF2-40B4-BE49-F238E27FC236}">
                <a16:creationId xmlns:a16="http://schemas.microsoft.com/office/drawing/2014/main" id="{BAFDDAA5-BD4C-43BB-B7F3-446418F8A98E}"/>
              </a:ext>
            </a:extLst>
          </p:cNvPr>
          <p:cNvSpPr/>
          <p:nvPr/>
        </p:nvSpPr>
        <p:spPr>
          <a:xfrm>
            <a:off x="956603" y="3784209"/>
            <a:ext cx="4825218" cy="1640901"/>
          </a:xfrm>
          <a:prstGeom prst="irregularSeal1">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５秒後にスキップ可能</a:t>
            </a:r>
          </a:p>
        </p:txBody>
      </p:sp>
      <p:sp>
        <p:nvSpPr>
          <p:cNvPr id="16" name="楕円 15">
            <a:extLst>
              <a:ext uri="{FF2B5EF4-FFF2-40B4-BE49-F238E27FC236}">
                <a16:creationId xmlns:a16="http://schemas.microsoft.com/office/drawing/2014/main" id="{694DE22E-C6FB-4C77-AE22-950998BB8ECE}"/>
              </a:ext>
            </a:extLst>
          </p:cNvPr>
          <p:cNvSpPr/>
          <p:nvPr/>
        </p:nvSpPr>
        <p:spPr>
          <a:xfrm>
            <a:off x="7495442" y="3995665"/>
            <a:ext cx="2736752" cy="16599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a:solidFill>
                  <a:schemeClr val="tx1"/>
                </a:solidFill>
              </a:rPr>
              <a:t>バンパー広告</a:t>
            </a:r>
            <a:endParaRPr kumimoji="1" lang="en-US" altLang="ja-JP" sz="2000" b="1" dirty="0">
              <a:solidFill>
                <a:schemeClr val="tx1"/>
              </a:solidFill>
            </a:endParaRPr>
          </a:p>
          <a:p>
            <a:pPr algn="ctr"/>
            <a:r>
              <a:rPr kumimoji="1" lang="ja-JP" altLang="en-US" dirty="0">
                <a:solidFill>
                  <a:schemeClr val="tx1"/>
                </a:solidFill>
              </a:rPr>
              <a:t>＝６秒間の視聴が必要</a:t>
            </a:r>
          </a:p>
        </p:txBody>
      </p:sp>
      <p:sp>
        <p:nvSpPr>
          <p:cNvPr id="18" name="テキスト ボックス 17">
            <a:extLst>
              <a:ext uri="{FF2B5EF4-FFF2-40B4-BE49-F238E27FC236}">
                <a16:creationId xmlns:a16="http://schemas.microsoft.com/office/drawing/2014/main" id="{7F9C8624-94F4-4383-9AEF-BD7AC1660BED}"/>
              </a:ext>
            </a:extLst>
          </p:cNvPr>
          <p:cNvSpPr txBox="1"/>
          <p:nvPr/>
        </p:nvSpPr>
        <p:spPr>
          <a:xfrm>
            <a:off x="4151406" y="1847850"/>
            <a:ext cx="3260829" cy="646331"/>
          </a:xfrm>
          <a:prstGeom prst="rect">
            <a:avLst/>
          </a:prstGeom>
          <a:noFill/>
        </p:spPr>
        <p:txBody>
          <a:bodyPr wrap="none" rtlCol="0">
            <a:spAutoFit/>
          </a:bodyPr>
          <a:lstStyle/>
          <a:p>
            <a:r>
              <a:rPr kumimoji="1" lang="en-US" altLang="ja-JP" sz="3600" dirty="0"/>
              <a:t>True View</a:t>
            </a:r>
            <a:r>
              <a:rPr kumimoji="1" lang="ja-JP" altLang="en-US" sz="3600" dirty="0"/>
              <a:t>広告</a:t>
            </a:r>
          </a:p>
        </p:txBody>
      </p:sp>
    </p:spTree>
    <p:extLst>
      <p:ext uri="{BB962C8B-B14F-4D97-AF65-F5344CB8AC3E}">
        <p14:creationId xmlns:p14="http://schemas.microsoft.com/office/powerpoint/2010/main" val="3577102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chemeClr val="accent5">
              <a:lumMod val="50000"/>
            </a:schemeClr>
          </a:solidFill>
        </p:spPr>
        <p:txBody>
          <a:bodyPr/>
          <a:lstStyle/>
          <a:p>
            <a:r>
              <a:rPr lang="ja-JP" altLang="en-US" dirty="0">
                <a:solidFill>
                  <a:schemeClr val="bg1"/>
                </a:solidFill>
                <a:latin typeface="ＭＳ Ｐゴシック" panose="020B0600070205080204" pitchFamily="50" charset="-128"/>
                <a:ea typeface="ＭＳ Ｐゴシック" panose="020B0600070205080204" pitchFamily="50" charset="-128"/>
              </a:rPr>
              <a:t>現状分析　</a:t>
            </a:r>
            <a:r>
              <a:rPr lang="ja-JP" altLang="en-US" sz="4000" dirty="0">
                <a:solidFill>
                  <a:schemeClr val="bg1"/>
                </a:solidFill>
                <a:latin typeface="ＭＳ Ｐゴシック" panose="020B0600070205080204" pitchFamily="50" charset="-128"/>
                <a:ea typeface="ＭＳ Ｐゴシック" panose="020B0600070205080204" pitchFamily="50" charset="-128"/>
              </a:rPr>
              <a:t>ネット動画広告のスキップ</a:t>
            </a:r>
            <a:endParaRPr kumimoji="1" lang="ja-JP" altLang="en-US" sz="4000" dirty="0">
              <a:solidFill>
                <a:schemeClr val="bg1"/>
              </a:solidFill>
              <a:latin typeface="ＭＳ Ｐゴシック" panose="020B0600070205080204" pitchFamily="50" charset="-128"/>
              <a:ea typeface="ＭＳ Ｐゴシック" panose="020B0600070205080204" pitchFamily="50" charset="-128"/>
            </a:endParaRPr>
          </a:p>
        </p:txBody>
      </p:sp>
      <p:pic>
        <p:nvPicPr>
          <p:cNvPr id="3" name="コンテンツ プレースホルダー 2"/>
          <p:cNvPicPr>
            <a:picLocks noGrp="1" noChangeAspect="1"/>
          </p:cNvPicPr>
          <p:nvPr>
            <p:ph idx="1"/>
          </p:nvPr>
        </p:nvPicPr>
        <p:blipFill rotWithShape="1">
          <a:blip r:embed="rId2">
            <a:extLst>
              <a:ext uri="{28A0092B-C50C-407E-A947-70E740481C1C}">
                <a14:useLocalDpi xmlns:a14="http://schemas.microsoft.com/office/drawing/2010/main" val="0"/>
              </a:ext>
            </a:extLst>
          </a:blip>
          <a:srcRect r="53391" b="876"/>
          <a:stretch/>
        </p:blipFill>
        <p:spPr>
          <a:xfrm>
            <a:off x="3720679" y="1787236"/>
            <a:ext cx="4298510" cy="3315348"/>
          </a:xfrm>
        </p:spPr>
      </p:pic>
      <p:sp>
        <p:nvSpPr>
          <p:cNvPr id="9" name="スライド番号プレースホルダー 8"/>
          <p:cNvSpPr>
            <a:spLocks noGrp="1"/>
          </p:cNvSpPr>
          <p:nvPr>
            <p:ph type="sldNum" sz="quarter" idx="12"/>
          </p:nvPr>
        </p:nvSpPr>
        <p:spPr/>
        <p:txBody>
          <a:bodyPr/>
          <a:lstStyle/>
          <a:p>
            <a:fld id="{AF0ADFDF-7494-462A-BE98-A21DE53568CE}" type="slidenum">
              <a:rPr kumimoji="1" lang="ja-JP" altLang="en-US" smtClean="0"/>
              <a:t>8</a:t>
            </a:fld>
            <a:endParaRPr kumimoji="1" lang="ja-JP" altLang="en-US" dirty="0"/>
          </a:p>
        </p:txBody>
      </p:sp>
      <p:sp>
        <p:nvSpPr>
          <p:cNvPr id="11" name="テキスト ボックス 10"/>
          <p:cNvSpPr txBox="1"/>
          <p:nvPr/>
        </p:nvSpPr>
        <p:spPr>
          <a:xfrm>
            <a:off x="372687" y="5297528"/>
            <a:ext cx="11601994" cy="584775"/>
          </a:xfrm>
          <a:prstGeom prst="rect">
            <a:avLst/>
          </a:prstGeom>
          <a:noFill/>
        </p:spPr>
        <p:txBody>
          <a:bodyPr wrap="square" rtlCol="0">
            <a:spAutoFit/>
          </a:bodyPr>
          <a:lstStyle/>
          <a:p>
            <a:pPr algn="ctr"/>
            <a:r>
              <a:rPr kumimoji="1" lang="ja-JP" altLang="en-US" sz="3200" dirty="0">
                <a:latin typeface="ＭＳ Ｐゴシック" panose="020B0600070205080204" pitchFamily="50" charset="-128"/>
                <a:ea typeface="ＭＳ Ｐゴシック" panose="020B0600070205080204" pitchFamily="50" charset="-128"/>
              </a:rPr>
              <a:t>⇒視聴者はできるだけ早くスキップしたい</a:t>
            </a:r>
          </a:p>
        </p:txBody>
      </p:sp>
      <p:sp>
        <p:nvSpPr>
          <p:cNvPr id="4" name="フッター プレースホルダー 3">
            <a:extLst>
              <a:ext uri="{FF2B5EF4-FFF2-40B4-BE49-F238E27FC236}">
                <a16:creationId xmlns:a16="http://schemas.microsoft.com/office/drawing/2014/main" id="{E773A559-BA2E-4EDB-93F8-9FDED4038DA4}"/>
              </a:ext>
            </a:extLst>
          </p:cNvPr>
          <p:cNvSpPr>
            <a:spLocks noGrp="1"/>
          </p:cNvSpPr>
          <p:nvPr>
            <p:ph type="ftr" sz="quarter" idx="11"/>
          </p:nvPr>
        </p:nvSpPr>
        <p:spPr>
          <a:xfrm>
            <a:off x="608530" y="6286015"/>
            <a:ext cx="10522807" cy="489487"/>
          </a:xfrm>
        </p:spPr>
        <p:txBody>
          <a:bodyPr/>
          <a:lstStyle/>
          <a:p>
            <a:r>
              <a:rPr lang="en-US" altLang="ja-JP" sz="1400" dirty="0"/>
              <a:t>IPG media brands</a:t>
            </a:r>
          </a:p>
          <a:p>
            <a:r>
              <a:rPr lang="en-US" altLang="ja-JP" dirty="0"/>
              <a:t>https://www.ipglab.com/wp-content/uploads/2017/02/Magna.IPGlab_Turbocharging-Your-Skippable-Pre-Roll-Campaign_external.pdf</a:t>
            </a:r>
          </a:p>
          <a:p>
            <a:endParaRPr kumimoji="1" lang="ja-JP" altLang="en-US" dirty="0"/>
          </a:p>
        </p:txBody>
      </p:sp>
    </p:spTree>
    <p:extLst>
      <p:ext uri="{BB962C8B-B14F-4D97-AF65-F5344CB8AC3E}">
        <p14:creationId xmlns:p14="http://schemas.microsoft.com/office/powerpoint/2010/main" val="2105609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爆発: 8 pt 12">
            <a:extLst>
              <a:ext uri="{FF2B5EF4-FFF2-40B4-BE49-F238E27FC236}">
                <a16:creationId xmlns:a16="http://schemas.microsoft.com/office/drawing/2014/main" id="{1E0963D2-3631-4F0E-88BB-7A17F0AEE489}"/>
              </a:ext>
            </a:extLst>
          </p:cNvPr>
          <p:cNvSpPr/>
          <p:nvPr/>
        </p:nvSpPr>
        <p:spPr>
          <a:xfrm>
            <a:off x="7309087" y="3802743"/>
            <a:ext cx="4607142" cy="2723967"/>
          </a:xfrm>
          <a:prstGeom prst="irregularSeal1">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solidFill>
            <a:schemeClr val="accent5">
              <a:lumMod val="50000"/>
            </a:schemeClr>
          </a:solidFill>
        </p:spPr>
        <p:txBody>
          <a:bodyPr/>
          <a:lstStyle/>
          <a:p>
            <a:r>
              <a:rPr lang="ja-JP" altLang="en-US" dirty="0">
                <a:solidFill>
                  <a:schemeClr val="bg1"/>
                </a:solidFill>
                <a:latin typeface="ＭＳ Ｐゴシック" panose="020B0600070205080204" pitchFamily="50" charset="-128"/>
                <a:ea typeface="ＭＳ Ｐゴシック" panose="020B0600070205080204" pitchFamily="50" charset="-128"/>
              </a:rPr>
              <a:t>現状分析　アンケート調査の実施</a:t>
            </a:r>
            <a:endParaRPr kumimoji="1" lang="ja-JP" altLang="en-US" sz="4000" dirty="0">
              <a:solidFill>
                <a:schemeClr val="bg1"/>
              </a:solidFill>
              <a:latin typeface="ＭＳ Ｐゴシック" panose="020B0600070205080204" pitchFamily="50" charset="-128"/>
              <a:ea typeface="ＭＳ Ｐゴシック" panose="020B0600070205080204" pitchFamily="50" charset="-128"/>
            </a:endParaRPr>
          </a:p>
        </p:txBody>
      </p:sp>
      <p:sp>
        <p:nvSpPr>
          <p:cNvPr id="9" name="スライド番号プレースホルダー 8"/>
          <p:cNvSpPr>
            <a:spLocks noGrp="1"/>
          </p:cNvSpPr>
          <p:nvPr>
            <p:ph type="sldNum" sz="quarter" idx="12"/>
          </p:nvPr>
        </p:nvSpPr>
        <p:spPr/>
        <p:txBody>
          <a:bodyPr/>
          <a:lstStyle/>
          <a:p>
            <a:fld id="{AF0ADFDF-7494-462A-BE98-A21DE53568CE}" type="slidenum">
              <a:rPr kumimoji="1" lang="ja-JP" altLang="en-US" smtClean="0"/>
              <a:t>9</a:t>
            </a:fld>
            <a:endParaRPr kumimoji="1" lang="ja-JP" altLang="en-US" dirty="0"/>
          </a:p>
        </p:txBody>
      </p:sp>
      <p:graphicFrame>
        <p:nvGraphicFramePr>
          <p:cNvPr id="8" name="コンテンツ プレースホルダー 7">
            <a:extLst>
              <a:ext uri="{FF2B5EF4-FFF2-40B4-BE49-F238E27FC236}">
                <a16:creationId xmlns:a16="http://schemas.microsoft.com/office/drawing/2014/main" id="{2B0C5328-4E9C-46C7-9A3E-1686831404A5}"/>
              </a:ext>
            </a:extLst>
          </p:cNvPr>
          <p:cNvGraphicFramePr>
            <a:graphicFrameLocks noGrp="1"/>
          </p:cNvGraphicFramePr>
          <p:nvPr>
            <p:ph idx="1"/>
            <p:extLst>
              <p:ext uri="{D42A27DB-BD31-4B8C-83A1-F6EECF244321}">
                <p14:modId xmlns:p14="http://schemas.microsoft.com/office/powerpoint/2010/main" val="2397853363"/>
              </p:ext>
            </p:extLst>
          </p:nvPr>
        </p:nvGraphicFramePr>
        <p:xfrm>
          <a:off x="838200" y="1690689"/>
          <a:ext cx="9423456" cy="4836022"/>
        </p:xfrm>
        <a:graphic>
          <a:graphicData uri="http://schemas.openxmlformats.org/drawingml/2006/chart">
            <c:chart xmlns:c="http://schemas.openxmlformats.org/drawingml/2006/chart" xmlns:r="http://schemas.openxmlformats.org/officeDocument/2006/relationships" r:id="rId2"/>
          </a:graphicData>
        </a:graphic>
      </p:graphicFrame>
      <p:sp>
        <p:nvSpPr>
          <p:cNvPr id="10" name="フッター プレースホルダー 9">
            <a:extLst>
              <a:ext uri="{FF2B5EF4-FFF2-40B4-BE49-F238E27FC236}">
                <a16:creationId xmlns:a16="http://schemas.microsoft.com/office/drawing/2014/main" id="{17A8C7D3-7D67-4A3D-9992-AF98F07BB989}"/>
              </a:ext>
            </a:extLst>
          </p:cNvPr>
          <p:cNvSpPr>
            <a:spLocks noGrp="1"/>
          </p:cNvSpPr>
          <p:nvPr>
            <p:ph type="ftr" sz="quarter" idx="11"/>
          </p:nvPr>
        </p:nvSpPr>
        <p:spPr>
          <a:xfrm>
            <a:off x="4038600" y="6439474"/>
            <a:ext cx="4114800" cy="365125"/>
          </a:xfrm>
        </p:spPr>
        <p:txBody>
          <a:bodyPr/>
          <a:lstStyle/>
          <a:p>
            <a:r>
              <a:rPr kumimoji="1" lang="ja-JP" altLang="en-US" dirty="0"/>
              <a:t>回答数</a:t>
            </a:r>
            <a:r>
              <a:rPr kumimoji="1" lang="en-US" altLang="ja-JP" dirty="0"/>
              <a:t>53</a:t>
            </a:r>
            <a:r>
              <a:rPr kumimoji="1" lang="ja-JP" altLang="en-US" dirty="0"/>
              <a:t>名　“スキップする</a:t>
            </a:r>
            <a:r>
              <a:rPr kumimoji="1" lang="en-US" altLang="ja-JP" dirty="0"/>
              <a:t>49</a:t>
            </a:r>
            <a:r>
              <a:rPr kumimoji="1" lang="ja-JP" altLang="en-US" dirty="0"/>
              <a:t>名・スキップしない</a:t>
            </a:r>
            <a:r>
              <a:rPr kumimoji="1" lang="en-US" altLang="ja-JP" dirty="0"/>
              <a:t>4</a:t>
            </a:r>
            <a:r>
              <a:rPr kumimoji="1" lang="ja-JP" altLang="en-US" dirty="0"/>
              <a:t>名”</a:t>
            </a:r>
          </a:p>
        </p:txBody>
      </p:sp>
      <p:sp>
        <p:nvSpPr>
          <p:cNvPr id="12" name="テキスト ボックス 11">
            <a:extLst>
              <a:ext uri="{FF2B5EF4-FFF2-40B4-BE49-F238E27FC236}">
                <a16:creationId xmlns:a16="http://schemas.microsoft.com/office/drawing/2014/main" id="{46A0A7C9-DB8D-4A70-A101-1F8A4FFF5AA8}"/>
              </a:ext>
            </a:extLst>
          </p:cNvPr>
          <p:cNvSpPr txBox="1"/>
          <p:nvPr/>
        </p:nvSpPr>
        <p:spPr>
          <a:xfrm>
            <a:off x="7433606" y="2284672"/>
            <a:ext cx="4148793" cy="3200876"/>
          </a:xfrm>
          <a:prstGeom prst="rect">
            <a:avLst/>
          </a:prstGeom>
          <a:noFill/>
        </p:spPr>
        <p:txBody>
          <a:bodyPr wrap="square" rtlCol="0">
            <a:spAutoFit/>
          </a:bodyPr>
          <a:lstStyle/>
          <a:p>
            <a:pPr algn="ctr"/>
            <a:r>
              <a:rPr kumimoji="1" lang="ja-JP" altLang="en-US" sz="4400" b="1" dirty="0"/>
              <a:t>⇒</a:t>
            </a:r>
            <a:r>
              <a:rPr kumimoji="1" lang="ja-JP" altLang="en-US" sz="3600" b="1" dirty="0"/>
              <a:t>ほとんどの人が</a:t>
            </a:r>
            <a:endParaRPr kumimoji="1" lang="en-US" altLang="ja-JP" sz="3600" b="1" dirty="0"/>
          </a:p>
          <a:p>
            <a:pPr algn="ctr"/>
            <a:r>
              <a:rPr kumimoji="1" lang="ja-JP" altLang="en-US" sz="3600" b="1" dirty="0"/>
              <a:t>スキップする</a:t>
            </a:r>
            <a:endParaRPr kumimoji="1" lang="en-US" altLang="ja-JP" sz="3600" b="1" dirty="0"/>
          </a:p>
          <a:p>
            <a:pPr algn="ctr"/>
            <a:r>
              <a:rPr kumimoji="1" lang="ja-JP" altLang="en-US" sz="6600" b="1" dirty="0">
                <a:solidFill>
                  <a:srgbClr val="FF0000"/>
                </a:solidFill>
              </a:rPr>
              <a:t>＋</a:t>
            </a:r>
            <a:endParaRPr kumimoji="1" lang="en-US" altLang="ja-JP" sz="6600" b="1" dirty="0">
              <a:solidFill>
                <a:srgbClr val="FF0000"/>
              </a:solidFill>
            </a:endParaRPr>
          </a:p>
          <a:p>
            <a:pPr algn="ctr"/>
            <a:r>
              <a:rPr kumimoji="1" lang="ja-JP" altLang="en-US" sz="2800" b="1" dirty="0"/>
              <a:t>約</a:t>
            </a:r>
            <a:r>
              <a:rPr kumimoji="1" lang="en-US" altLang="ja-JP" sz="2800" b="1" dirty="0"/>
              <a:t>72</a:t>
            </a:r>
            <a:r>
              <a:rPr kumimoji="1" lang="ja-JP" altLang="en-US" sz="2800" b="1" dirty="0"/>
              <a:t>％がすぐに</a:t>
            </a:r>
            <a:endParaRPr kumimoji="1" lang="en-US" altLang="ja-JP" sz="2800" b="1" dirty="0"/>
          </a:p>
          <a:p>
            <a:pPr algn="ctr"/>
            <a:r>
              <a:rPr kumimoji="1" lang="ja-JP" altLang="en-US" sz="2800" b="1" dirty="0"/>
              <a:t>スキップすると回答</a:t>
            </a:r>
          </a:p>
        </p:txBody>
      </p:sp>
    </p:spTree>
    <p:extLst>
      <p:ext uri="{BB962C8B-B14F-4D97-AF65-F5344CB8AC3E}">
        <p14:creationId xmlns:p14="http://schemas.microsoft.com/office/powerpoint/2010/main" val="259319604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1934</TotalTime>
  <Words>615</Words>
  <Application>Microsoft Office PowerPoint</Application>
  <PresentationFormat>ワイド画面</PresentationFormat>
  <Paragraphs>189</Paragraphs>
  <Slides>21</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21</vt:i4>
      </vt:variant>
    </vt:vector>
  </HeadingPairs>
  <TitlesOfParts>
    <vt:vector size="27" baseType="lpstr">
      <vt:lpstr>ＭＳ Ｐゴシック</vt:lpstr>
      <vt:lpstr>新細明體</vt:lpstr>
      <vt:lpstr>游ゴシック</vt:lpstr>
      <vt:lpstr>游ゴシック Light</vt:lpstr>
      <vt:lpstr>Arial</vt:lpstr>
      <vt:lpstr>Office テーマ</vt:lpstr>
      <vt:lpstr>ネット内動画広告</vt:lpstr>
      <vt:lpstr>目次</vt:lpstr>
      <vt:lpstr>現状分析　ネット内動画広告の市場</vt:lpstr>
      <vt:lpstr>現状分析　ネット内動画広告の市場</vt:lpstr>
      <vt:lpstr>現状分析　動画広告出稿先　</vt:lpstr>
      <vt:lpstr>現状分析　　動画広告フォーマット</vt:lpstr>
      <vt:lpstr>現状分析　　動画広告フォーマット</vt:lpstr>
      <vt:lpstr>現状分析　ネット動画広告のスキップ</vt:lpstr>
      <vt:lpstr>現状分析　アンケート調査の実施</vt:lpstr>
      <vt:lpstr>問題意識</vt:lpstr>
      <vt:lpstr>予備調査</vt:lpstr>
      <vt:lpstr>不快感とは</vt:lpstr>
      <vt:lpstr>不快感とは</vt:lpstr>
      <vt:lpstr>研究目的</vt:lpstr>
      <vt:lpstr>仮説導出</vt:lpstr>
      <vt:lpstr>仮説導出</vt:lpstr>
      <vt:lpstr>仮説導出</vt:lpstr>
      <vt:lpstr>仮説</vt:lpstr>
      <vt:lpstr>今後の課題</vt:lpstr>
      <vt:lpstr>参考文献・URL</vt:lpstr>
      <vt:lpstr>参考文献・URL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aoyama</dc:creator>
  <cp:lastModifiedBy>木戸宏紀</cp:lastModifiedBy>
  <cp:revision>141</cp:revision>
  <dcterms:created xsi:type="dcterms:W3CDTF">2017-07-10T05:30:11Z</dcterms:created>
  <dcterms:modified xsi:type="dcterms:W3CDTF">2017-09-13T15:51:59Z</dcterms:modified>
</cp:coreProperties>
</file>